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71" r:id="rId9"/>
    <p:sldId id="265" r:id="rId10"/>
    <p:sldId id="269" r:id="rId11"/>
    <p:sldId id="263" r:id="rId12"/>
    <p:sldId id="266" r:id="rId13"/>
    <p:sldId id="264" r:id="rId14"/>
    <p:sldId id="270" r:id="rId15"/>
    <p:sldId id="272" r:id="rId16"/>
    <p:sldId id="267" r:id="rId17"/>
    <p:sldId id="268" r:id="rId18"/>
    <p:sldId id="273" r:id="rId19"/>
    <p:sldId id="275" r:id="rId20"/>
    <p:sldId id="276" r:id="rId21"/>
    <p:sldId id="277" r:id="rId22"/>
    <p:sldId id="278" r:id="rId23"/>
    <p:sldId id="279" r:id="rId24"/>
    <p:sldId id="290" r:id="rId25"/>
    <p:sldId id="280" r:id="rId26"/>
    <p:sldId id="299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74" r:id="rId35"/>
    <p:sldId id="291" r:id="rId36"/>
    <p:sldId id="281" r:id="rId37"/>
    <p:sldId id="282" r:id="rId38"/>
    <p:sldId id="285" r:id="rId39"/>
    <p:sldId id="283" r:id="rId40"/>
    <p:sldId id="284" r:id="rId41"/>
    <p:sldId id="286" r:id="rId42"/>
    <p:sldId id="287" r:id="rId43"/>
    <p:sldId id="288" r:id="rId44"/>
    <p:sldId id="289" r:id="rId45"/>
    <p:sldId id="300" r:id="rId46"/>
    <p:sldId id="301" r:id="rId47"/>
    <p:sldId id="302" r:id="rId48"/>
    <p:sldId id="303" r:id="rId49"/>
    <p:sldId id="304" r:id="rId50"/>
    <p:sldId id="305" r:id="rId51"/>
    <p:sldId id="308" r:id="rId52"/>
    <p:sldId id="309" r:id="rId53"/>
    <p:sldId id="306" r:id="rId54"/>
    <p:sldId id="307" r:id="rId55"/>
    <p:sldId id="310" r:id="rId56"/>
    <p:sldId id="311" r:id="rId57"/>
    <p:sldId id="312" r:id="rId58"/>
    <p:sldId id="314" r:id="rId59"/>
    <p:sldId id="316" r:id="rId60"/>
    <p:sldId id="315" r:id="rId61"/>
    <p:sldId id="317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5DFA0-4CD6-4585-98DD-3804A958B5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b="1" dirty="0"/>
              <a:t>Финальная работа курса «Введение в </a:t>
            </a:r>
            <a:r>
              <a:rPr lang="ru-RU" sz="4800" b="1" dirty="0" err="1"/>
              <a:t>Data</a:t>
            </a:r>
            <a:r>
              <a:rPr lang="ru-RU" sz="4800" b="1" dirty="0"/>
              <a:t> </a:t>
            </a:r>
            <a:r>
              <a:rPr lang="ru-RU" sz="4800" b="1" dirty="0" err="1"/>
              <a:t>Science</a:t>
            </a:r>
            <a:r>
              <a:rPr lang="ru-RU" sz="4800" b="1" dirty="0"/>
              <a:t>»</a:t>
            </a:r>
            <a:endParaRPr lang="ru-RU" sz="4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BF0F95-DB13-4CFD-AF4A-9477004E0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специализация: </a:t>
            </a:r>
            <a:r>
              <a:rPr lang="en-US" b="1" dirty="0"/>
              <a:t>Machine Learning Engineer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63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4672E5-993C-41C6-98E1-B6363EF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34818"/>
            <a:ext cx="6719046" cy="1212273"/>
          </a:xfrm>
        </p:spPr>
        <p:txBody>
          <a:bodyPr/>
          <a:lstStyle/>
          <a:p>
            <a:r>
              <a:rPr lang="ru-RU" sz="3600" dirty="0"/>
              <a:t>Использованы следующие </a:t>
            </a:r>
            <a:r>
              <a:rPr lang="ru-RU" sz="3600" dirty="0" err="1"/>
              <a:t>иснтрументы</a:t>
            </a:r>
            <a:r>
              <a:rPr lang="ru-RU" sz="3600" dirty="0"/>
              <a:t>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86EA89-E48E-4E22-BEA4-BA55E64C9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634836"/>
            <a:ext cx="8825659" cy="4384964"/>
          </a:xfrm>
        </p:spPr>
        <p:txBody>
          <a:bodyPr/>
          <a:lstStyle/>
          <a:p>
            <a:r>
              <a:rPr lang="ru-RU" dirty="0"/>
              <a:t>Приложения: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Microsoft Visual Studio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PyCharm Community Edition </a:t>
            </a:r>
            <a:r>
              <a:rPr lang="ru-RU" dirty="0"/>
              <a:t>от </a:t>
            </a:r>
            <a:r>
              <a:rPr lang="en-US" dirty="0"/>
              <a:t>JetBrains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Postman</a:t>
            </a:r>
          </a:p>
          <a:p>
            <a:r>
              <a:rPr lang="ru-RU" dirty="0"/>
              <a:t>Библиотеки: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Pandas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matplotlib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seaborn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sklearn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FastAPI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9811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BBC6B-8BA9-4CD9-AA30-BAE5B70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работы: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ED61B-FBB3-4F8A-B5AF-672AD488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Business Understanding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3994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Business Understanding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D39F46-7999-4718-AF0A-078347543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937491"/>
            <a:ext cx="8825659" cy="5375564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Описание сервиса заказчика:</a:t>
            </a:r>
          </a:p>
          <a:p>
            <a:r>
              <a:rPr lang="ru-RU" dirty="0"/>
              <a:t>Заказчик предоставляет сервис «</a:t>
            </a:r>
            <a:r>
              <a:rPr lang="ru-RU" dirty="0" err="1"/>
              <a:t>СберАвтоподписка</a:t>
            </a:r>
            <a:r>
              <a:rPr lang="ru-RU" dirty="0"/>
              <a:t>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«</a:t>
            </a:r>
            <a:r>
              <a:rPr lang="ru-RU" dirty="0" err="1"/>
              <a:t>СберАвтоподписка</a:t>
            </a:r>
            <a:r>
              <a:rPr lang="ru-RU" dirty="0"/>
              <a:t>» — это сервис долгосрочной аренды автомобилей для физлиц. Клиент платит фиксированный ежемесячный платёж и получает в пользование машину на срок от шести месяцев до трёх лет.</a:t>
            </a:r>
          </a:p>
          <a:p>
            <a:r>
              <a:rPr lang="ru-RU" dirty="0"/>
              <a:t>В каталоге сервиса представлены более 20 моделей в наличии. </a:t>
            </a:r>
          </a:p>
          <a:p>
            <a:r>
              <a:rPr lang="ru-RU" dirty="0"/>
              <a:t>Чтобы оформить подписку, необходимо кликнуть по понравившемуся автомобилю и выбрать: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срок аренды: от шести месяцев до трёх лет;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пакет пробега: лимит по количеству пройденных километров. </a:t>
            </a:r>
          </a:p>
          <a:p>
            <a:r>
              <a:rPr lang="ru-RU" dirty="0"/>
              <a:t>После клика по кнопке «Оформить подписку» нужно оставить свои контактные данные. </a:t>
            </a:r>
          </a:p>
          <a:p>
            <a:r>
              <a:rPr lang="ru-RU" sz="1200" dirty="0"/>
              <a:t>На сайте пользователь совершает целевые действия. Например, нажимает кнопки типа «Оставить заявку», «Заказать звонок». Или нецелевые действия, например, просмотр карточек авто или «блуждания» по основной странице и страницам с помощью. </a:t>
            </a:r>
          </a:p>
          <a:p>
            <a:r>
              <a:rPr lang="ru-RU" dirty="0"/>
              <a:t>Когда заявка оставлена, с пользователем связывается менеджер для подбора оптимального варианта подписки.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Клиент предоставляет документы и «</a:t>
            </a:r>
            <a:r>
              <a:rPr lang="ru-RU" sz="1200" dirty="0" err="1"/>
              <a:t>СберАвтоподписка</a:t>
            </a:r>
            <a:r>
              <a:rPr lang="ru-RU" sz="1200" dirty="0"/>
              <a:t>» проводит скоринг, в результате чего принимает решение, готовы ли мы выдать клиенту автомобиль в подписку.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703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Business Understanding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D39F46-7999-4718-AF0A-078347543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937491"/>
            <a:ext cx="8825659" cy="5082309"/>
          </a:xfrm>
        </p:spPr>
        <p:txBody>
          <a:bodyPr>
            <a:normAutofit/>
          </a:bodyPr>
          <a:lstStyle/>
          <a:p>
            <a:r>
              <a:rPr lang="ru-RU" dirty="0"/>
              <a:t>Целью работы является создание сервиса на основе модели предсказания целевых действий во время визита на сайт заказчика.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Целевое действие — события типа «Оставить заявку» и «Заказать звонок» (</a:t>
            </a:r>
            <a:r>
              <a:rPr lang="en-US" sz="1200" dirty="0" err="1"/>
              <a:t>ga_hits.event_action</a:t>
            </a:r>
            <a:r>
              <a:rPr lang="en-US" sz="1200" dirty="0"/>
              <a:t> in ['</a:t>
            </a:r>
            <a:r>
              <a:rPr lang="en-US" sz="1200" dirty="0" err="1"/>
              <a:t>sub_car_claim_click</a:t>
            </a:r>
            <a:r>
              <a:rPr lang="en-US" sz="1200" dirty="0"/>
              <a:t>', '</a:t>
            </a:r>
            <a:r>
              <a:rPr lang="en-US" sz="1200" dirty="0" err="1"/>
              <a:t>sub_car_claim_submit_click</a:t>
            </a:r>
            <a:r>
              <a:rPr lang="en-US" sz="1200" dirty="0"/>
              <a:t>', '</a:t>
            </a:r>
            <a:r>
              <a:rPr lang="en-US" sz="1200" dirty="0" err="1"/>
              <a:t>sub_open_dialog_click</a:t>
            </a:r>
            <a:r>
              <a:rPr lang="en-US" sz="1200" dirty="0"/>
              <a:t>', '</a:t>
            </a:r>
            <a:r>
              <a:rPr lang="en-US" sz="1200" dirty="0" err="1"/>
              <a:t>sub_custom_question_submit_click</a:t>
            </a:r>
            <a:r>
              <a:rPr lang="en-US" sz="1200" dirty="0"/>
              <a:t>', '</a:t>
            </a:r>
            <a:r>
              <a:rPr lang="en-US" sz="1200" dirty="0" err="1"/>
              <a:t>sub_call_number_click</a:t>
            </a:r>
            <a:r>
              <a:rPr lang="en-US" sz="1200" dirty="0"/>
              <a:t>', '</a:t>
            </a:r>
            <a:r>
              <a:rPr lang="en-US" sz="1200" dirty="0" err="1"/>
              <a:t>sub_callback_submit_click</a:t>
            </a:r>
            <a:r>
              <a:rPr lang="en-US" sz="1200" dirty="0"/>
              <a:t>', '</a:t>
            </a:r>
            <a:r>
              <a:rPr lang="en-US" sz="1200" dirty="0" err="1"/>
              <a:t>sub_submit_success</a:t>
            </a:r>
            <a:r>
              <a:rPr lang="en-US" sz="1200" dirty="0"/>
              <a:t>', '</a:t>
            </a:r>
            <a:r>
              <a:rPr lang="en-US" sz="1200" dirty="0" err="1"/>
              <a:t>sub_car_request_submit_click</a:t>
            </a:r>
            <a:r>
              <a:rPr lang="en-US" sz="1200" dirty="0"/>
              <a:t>’])</a:t>
            </a:r>
            <a:endParaRPr lang="ru-RU" sz="1200" dirty="0"/>
          </a:p>
          <a:p>
            <a:r>
              <a:rPr lang="ru-RU" dirty="0"/>
              <a:t>Сервис, по предоставленным атрибутам, должен выдавать значение 1</a:t>
            </a:r>
            <a:r>
              <a:rPr lang="en-US" dirty="0"/>
              <a:t>|0</a:t>
            </a:r>
            <a:r>
              <a:rPr lang="ru-RU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Где 1 </a:t>
            </a:r>
            <a:r>
              <a:rPr lang="en-US" sz="1200" dirty="0"/>
              <a:t>–</a:t>
            </a:r>
            <a:r>
              <a:rPr lang="ru-RU" sz="1200" dirty="0"/>
              <a:t> клиент с указанными атрибутами вероятно совершит целевое действие, 0 – не совершит.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063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Business Understanding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D39F46-7999-4718-AF0A-078347543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390074"/>
            <a:ext cx="10141119" cy="3777672"/>
          </a:xfrm>
        </p:spPr>
        <p:txBody>
          <a:bodyPr numCol="2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Определить целевые события по каждой сессии, с помощью </a:t>
            </a:r>
            <a:r>
              <a:rPr lang="ru-RU" dirty="0" err="1"/>
              <a:t>таблцы</a:t>
            </a:r>
            <a:r>
              <a:rPr lang="ru-RU" dirty="0"/>
              <a:t> </a:t>
            </a:r>
            <a:r>
              <a:rPr lang="en-US" dirty="0"/>
              <a:t>GA Hits</a:t>
            </a:r>
            <a:r>
              <a:rPr lang="ru-RU" dirty="0"/>
              <a:t>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 err="1"/>
              <a:t>Объеденить</a:t>
            </a:r>
            <a:r>
              <a:rPr lang="ru-RU" dirty="0"/>
              <a:t> таблицы, добавив колонку с целевым событием формата 0</a:t>
            </a:r>
            <a:r>
              <a:rPr lang="en-US" dirty="0"/>
              <a:t>|1 </a:t>
            </a:r>
            <a:r>
              <a:rPr lang="ru-RU" dirty="0"/>
              <a:t>к таблице </a:t>
            </a:r>
            <a:r>
              <a:rPr lang="en-US" dirty="0"/>
              <a:t>GA Sessions</a:t>
            </a:r>
            <a:r>
              <a:rPr lang="ru-RU" dirty="0"/>
              <a:t>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Очистить данные от пустых значений, выбросов и дубликатов;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Найти возможные зависимости в данных и корреляции;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Выбрать подходящую модель для предсказания целевого действия и обучить ее;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Написать скрипт для обработки данных и обучения модели в виде </a:t>
            </a:r>
            <a:r>
              <a:rPr lang="en-US" dirty="0"/>
              <a:t>Pipeline</a:t>
            </a:r>
            <a:r>
              <a:rPr lang="ru-RU" dirty="0"/>
              <a:t>, с дальнейшей </a:t>
            </a:r>
            <a:r>
              <a:rPr lang="ru-RU" dirty="0" err="1"/>
              <a:t>сериализацией</a:t>
            </a:r>
            <a:r>
              <a:rPr lang="ru-RU" dirty="0"/>
              <a:t> его в файл </a:t>
            </a:r>
            <a:r>
              <a:rPr lang="en-US" dirty="0"/>
              <a:t>Pickle</a:t>
            </a:r>
            <a:r>
              <a:rPr lang="ru-RU" dirty="0"/>
              <a:t>;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Написать скрипт с сервисом на базе </a:t>
            </a:r>
            <a:r>
              <a:rPr lang="en-US" dirty="0" err="1"/>
              <a:t>FastAPI</a:t>
            </a:r>
            <a:r>
              <a:rPr lang="en-US" dirty="0"/>
              <a:t>.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8A0C-315A-41C5-AD07-521A3AE845AA}"/>
              </a:ext>
            </a:extLst>
          </p:cNvPr>
          <p:cNvSpPr txBox="1"/>
          <p:nvPr/>
        </p:nvSpPr>
        <p:spPr>
          <a:xfrm>
            <a:off x="1154954" y="983842"/>
            <a:ext cx="1053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План проекта:</a:t>
            </a:r>
          </a:p>
        </p:txBody>
      </p:sp>
    </p:spTree>
    <p:extLst>
      <p:ext uri="{BB962C8B-B14F-4D97-AF65-F5344CB8AC3E}">
        <p14:creationId xmlns:p14="http://schemas.microsoft.com/office/powerpoint/2010/main" val="230114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BBC6B-8BA9-4CD9-AA30-BAE5B70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работы: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ED61B-FBB3-4F8A-B5AF-672AD488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Understanding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24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Understanding</a:t>
            </a:r>
            <a:endParaRPr lang="ru-RU" sz="1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D39F46-7999-4718-AF0A-078347543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655456"/>
            <a:ext cx="10141119" cy="3011053"/>
          </a:xfrm>
        </p:spPr>
        <p:txBody>
          <a:bodyPr numCol="2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session_id</a:t>
            </a:r>
            <a:r>
              <a:rPr lang="en-US" dirty="0"/>
              <a:t> — ID </a:t>
            </a:r>
            <a:r>
              <a:rPr lang="ru-RU" dirty="0"/>
              <a:t>визита;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hit_date</a:t>
            </a:r>
            <a:r>
              <a:rPr lang="en-US" dirty="0"/>
              <a:t> — </a:t>
            </a:r>
            <a:r>
              <a:rPr lang="ru-RU" dirty="0"/>
              <a:t>дата события;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hit_time</a:t>
            </a:r>
            <a:r>
              <a:rPr lang="en-US" dirty="0"/>
              <a:t> — </a:t>
            </a:r>
            <a:r>
              <a:rPr lang="ru-RU" dirty="0"/>
              <a:t>время события;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hit_number</a:t>
            </a:r>
            <a:r>
              <a:rPr lang="en-US" dirty="0"/>
              <a:t> — </a:t>
            </a:r>
            <a:r>
              <a:rPr lang="ru-RU" dirty="0"/>
              <a:t>порядковый номер события в рамках сессии;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hit_type</a:t>
            </a:r>
            <a:r>
              <a:rPr lang="en-US" dirty="0"/>
              <a:t> — </a:t>
            </a:r>
            <a:r>
              <a:rPr lang="ru-RU" dirty="0"/>
              <a:t>тип события;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hit_referer</a:t>
            </a:r>
            <a:r>
              <a:rPr lang="en-US" dirty="0"/>
              <a:t> — </a:t>
            </a:r>
            <a:r>
              <a:rPr lang="ru-RU" dirty="0"/>
              <a:t>источник события;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hit_page_path</a:t>
            </a:r>
            <a:r>
              <a:rPr lang="en-US" dirty="0"/>
              <a:t> — </a:t>
            </a:r>
            <a:r>
              <a:rPr lang="ru-RU" dirty="0"/>
              <a:t>страница события;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event_category</a:t>
            </a:r>
            <a:r>
              <a:rPr lang="en-US" dirty="0"/>
              <a:t> — </a:t>
            </a:r>
            <a:r>
              <a:rPr lang="ru-RU" dirty="0"/>
              <a:t>тип действия;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event_action</a:t>
            </a:r>
            <a:r>
              <a:rPr lang="en-US" dirty="0"/>
              <a:t> — </a:t>
            </a:r>
            <a:r>
              <a:rPr lang="ru-RU" dirty="0"/>
              <a:t>действие;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event_label</a:t>
            </a:r>
            <a:r>
              <a:rPr lang="en-US" dirty="0"/>
              <a:t> — </a:t>
            </a:r>
            <a:r>
              <a:rPr lang="ru-RU" dirty="0"/>
              <a:t>тег действия;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event_value</a:t>
            </a:r>
            <a:r>
              <a:rPr lang="en-US" dirty="0"/>
              <a:t> — </a:t>
            </a:r>
            <a:r>
              <a:rPr lang="ru-RU" dirty="0"/>
              <a:t>значение результата действия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C79A1-8D42-4641-BDB1-BFBA1DDE3707}"/>
              </a:ext>
            </a:extLst>
          </p:cNvPr>
          <p:cNvSpPr txBox="1"/>
          <p:nvPr/>
        </p:nvSpPr>
        <p:spPr>
          <a:xfrm>
            <a:off x="1187281" y="1420091"/>
            <a:ext cx="10533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результате действий клиента на сайте, с помощью </a:t>
            </a:r>
            <a:r>
              <a:rPr lang="en-US" sz="1600" dirty="0"/>
              <a:t>Google Analytics (last-click attribution model)</a:t>
            </a:r>
            <a:r>
              <a:rPr lang="ru-RU" sz="1600" dirty="0"/>
              <a:t>, собираются данные, представленные двумя таблицами, которые предоставил заказчик.</a:t>
            </a:r>
          </a:p>
          <a:p>
            <a:endParaRPr lang="ru-RU" sz="1600" dirty="0"/>
          </a:p>
          <a:p>
            <a:r>
              <a:rPr lang="en-US" sz="1600" dirty="0"/>
              <a:t>GA Hits</a:t>
            </a:r>
            <a:r>
              <a:rPr lang="ru-RU" sz="1600" dirty="0"/>
              <a:t> (Одна строка = одно событие в рамках одного визита на сайт), с атрибутами:</a:t>
            </a:r>
          </a:p>
        </p:txBody>
      </p:sp>
    </p:spTree>
    <p:extLst>
      <p:ext uri="{BB962C8B-B14F-4D97-AF65-F5344CB8AC3E}">
        <p14:creationId xmlns:p14="http://schemas.microsoft.com/office/powerpoint/2010/main" val="212665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Understanding</a:t>
            </a:r>
            <a:endParaRPr lang="ru-RU" sz="1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D39F46-7999-4718-AF0A-078347543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216727"/>
            <a:ext cx="10141119" cy="3803073"/>
          </a:xfrm>
        </p:spPr>
        <p:txBody>
          <a:bodyPr numCol="2"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session_id</a:t>
            </a:r>
            <a:r>
              <a:rPr lang="en-US" dirty="0"/>
              <a:t> — ID </a:t>
            </a:r>
            <a:r>
              <a:rPr lang="ru-RU" dirty="0"/>
              <a:t>визита;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client_id</a:t>
            </a:r>
            <a:r>
              <a:rPr lang="en-US" dirty="0"/>
              <a:t> — ID </a:t>
            </a:r>
            <a:r>
              <a:rPr lang="ru-RU" dirty="0"/>
              <a:t>посетителя;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visit_date</a:t>
            </a:r>
            <a:r>
              <a:rPr lang="en-US" dirty="0"/>
              <a:t> — </a:t>
            </a:r>
            <a:r>
              <a:rPr lang="ru-RU" dirty="0"/>
              <a:t>дата визита;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visit_time</a:t>
            </a:r>
            <a:r>
              <a:rPr lang="en-US" dirty="0"/>
              <a:t> — </a:t>
            </a:r>
            <a:r>
              <a:rPr lang="ru-RU" dirty="0"/>
              <a:t>время визита;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visit_number</a:t>
            </a:r>
            <a:r>
              <a:rPr lang="en-US" dirty="0"/>
              <a:t> — </a:t>
            </a:r>
            <a:r>
              <a:rPr lang="ru-RU" dirty="0"/>
              <a:t>порядковый номер визита клиента;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utm_source</a:t>
            </a:r>
            <a:r>
              <a:rPr lang="en-US" dirty="0"/>
              <a:t> — </a:t>
            </a:r>
            <a:r>
              <a:rPr lang="ru-RU" dirty="0"/>
              <a:t>канал привлечения;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utm_medium</a:t>
            </a:r>
            <a:r>
              <a:rPr lang="en-US" dirty="0"/>
              <a:t> — </a:t>
            </a:r>
            <a:r>
              <a:rPr lang="ru-RU" dirty="0"/>
              <a:t>тип привлечения;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utm_campaign</a:t>
            </a:r>
            <a:r>
              <a:rPr lang="en-US" dirty="0"/>
              <a:t> — </a:t>
            </a:r>
            <a:r>
              <a:rPr lang="ru-RU" dirty="0"/>
              <a:t>рекламная кампания;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utm_keyword</a:t>
            </a:r>
            <a:r>
              <a:rPr lang="en-US" dirty="0"/>
              <a:t> — </a:t>
            </a:r>
            <a:r>
              <a:rPr lang="ru-RU" dirty="0"/>
              <a:t>ключевое слово;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device_category</a:t>
            </a:r>
            <a:r>
              <a:rPr lang="en-US" dirty="0"/>
              <a:t> — </a:t>
            </a:r>
            <a:r>
              <a:rPr lang="ru-RU" dirty="0"/>
              <a:t>тип устройства;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device_os</a:t>
            </a:r>
            <a:r>
              <a:rPr lang="en-US" dirty="0"/>
              <a:t> — </a:t>
            </a:r>
            <a:r>
              <a:rPr lang="ru-RU" dirty="0"/>
              <a:t>ОС устройства;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device_brand</a:t>
            </a:r>
            <a:r>
              <a:rPr lang="en-US" dirty="0"/>
              <a:t> — </a:t>
            </a:r>
            <a:r>
              <a:rPr lang="ru-RU" dirty="0"/>
              <a:t>марка устройства;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device_model</a:t>
            </a:r>
            <a:r>
              <a:rPr lang="en-US" dirty="0"/>
              <a:t> — </a:t>
            </a:r>
            <a:r>
              <a:rPr lang="ru-RU" dirty="0"/>
              <a:t>модель устройства;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device_screen_resolution</a:t>
            </a:r>
            <a:r>
              <a:rPr lang="en-US" dirty="0"/>
              <a:t> — </a:t>
            </a:r>
            <a:r>
              <a:rPr lang="ru-RU" dirty="0"/>
              <a:t>разрешение экрана;</a:t>
            </a:r>
            <a:r>
              <a:rPr lang="en-US" dirty="0"/>
              <a:t> 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device_brand</a:t>
            </a:r>
            <a:r>
              <a:rPr lang="en-US" dirty="0"/>
              <a:t> — </a:t>
            </a:r>
            <a:r>
              <a:rPr lang="ru-RU" dirty="0"/>
              <a:t>марка устройства;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device_model</a:t>
            </a:r>
            <a:r>
              <a:rPr lang="en-US" dirty="0"/>
              <a:t> — </a:t>
            </a:r>
            <a:r>
              <a:rPr lang="ru-RU" dirty="0"/>
              <a:t>модель устройства;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device_screen_resolution</a:t>
            </a:r>
            <a:r>
              <a:rPr lang="en-US" dirty="0"/>
              <a:t> — </a:t>
            </a:r>
            <a:r>
              <a:rPr lang="ru-RU" dirty="0"/>
              <a:t>разрешение экрана;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device_browser</a:t>
            </a:r>
            <a:r>
              <a:rPr lang="en-US" dirty="0"/>
              <a:t> — </a:t>
            </a:r>
            <a:r>
              <a:rPr lang="ru-RU" dirty="0"/>
              <a:t>браузер;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geo_country</a:t>
            </a:r>
            <a:r>
              <a:rPr lang="en-US" dirty="0"/>
              <a:t> — </a:t>
            </a:r>
            <a:r>
              <a:rPr lang="ru-RU" dirty="0"/>
              <a:t>страна;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geo_city</a:t>
            </a:r>
            <a:r>
              <a:rPr lang="en-US" dirty="0"/>
              <a:t> — </a:t>
            </a:r>
            <a:r>
              <a:rPr lang="ru-RU" dirty="0"/>
              <a:t>городу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8A0C-315A-41C5-AD07-521A3AE845AA}"/>
              </a:ext>
            </a:extLst>
          </p:cNvPr>
          <p:cNvSpPr txBox="1"/>
          <p:nvPr/>
        </p:nvSpPr>
        <p:spPr>
          <a:xfrm>
            <a:off x="1154954" y="1674973"/>
            <a:ext cx="1053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 Sessions</a:t>
            </a:r>
            <a:r>
              <a:rPr lang="ru-RU" sz="1600" dirty="0"/>
              <a:t> (Одна строка = один визит на сайт) с атрибутами:</a:t>
            </a:r>
          </a:p>
        </p:txBody>
      </p:sp>
    </p:spTree>
    <p:extLst>
      <p:ext uri="{BB962C8B-B14F-4D97-AF65-F5344CB8AC3E}">
        <p14:creationId xmlns:p14="http://schemas.microsoft.com/office/powerpoint/2010/main" val="392193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Understanding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8A0C-315A-41C5-AD07-521A3AE845AA}"/>
              </a:ext>
            </a:extLst>
          </p:cNvPr>
          <p:cNvSpPr txBox="1"/>
          <p:nvPr/>
        </p:nvSpPr>
        <p:spPr>
          <a:xfrm>
            <a:off x="1154954" y="1674973"/>
            <a:ext cx="10533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Таблица </a:t>
            </a:r>
            <a:r>
              <a:rPr lang="en-US" sz="1600" dirty="0"/>
              <a:t>GA Sessions</a:t>
            </a:r>
            <a:r>
              <a:rPr lang="ru-RU" sz="1600" dirty="0"/>
              <a:t> содержит все атрибуты, указанные, техническим заданием, как входные для </a:t>
            </a:r>
            <a:r>
              <a:rPr lang="ru-RU" sz="1600" dirty="0" err="1"/>
              <a:t>будующей</a:t>
            </a:r>
            <a:r>
              <a:rPr lang="ru-RU" sz="1600" dirty="0"/>
              <a:t> модели. Для обучения модели не хватает только целевой переменной, отражающей целевое действие клиента на сайте.</a:t>
            </a:r>
          </a:p>
          <a:p>
            <a:endParaRPr lang="ru-RU" sz="1600" dirty="0"/>
          </a:p>
          <a:p>
            <a:r>
              <a:rPr lang="ru-RU" sz="1600" dirty="0"/>
              <a:t>Для создания целевой переменной используем таблицу </a:t>
            </a:r>
            <a:r>
              <a:rPr lang="en-US" sz="1600" dirty="0"/>
              <a:t>GA Hits</a:t>
            </a:r>
            <a:r>
              <a:rPr lang="ru-RU" sz="1600" dirty="0"/>
              <a:t>, она содержит атрибут </a:t>
            </a:r>
            <a:r>
              <a:rPr lang="en-US" sz="1600" dirty="0" err="1"/>
              <a:t>event_action</a:t>
            </a:r>
            <a:r>
              <a:rPr lang="ru-RU" sz="1600" dirty="0"/>
              <a:t> (действие) в которой указаны все действия, которые производил клиент на сайте.</a:t>
            </a:r>
          </a:p>
          <a:p>
            <a:r>
              <a:rPr lang="ru-RU" sz="1600" dirty="0"/>
              <a:t>В </a:t>
            </a:r>
            <a:r>
              <a:rPr lang="ru-RU" sz="1600" dirty="0" err="1"/>
              <a:t>глосарии</a:t>
            </a:r>
            <a:r>
              <a:rPr lang="ru-RU" sz="1600" dirty="0"/>
              <a:t> задания имеется информация для выделения целевых действий от остальных.</a:t>
            </a:r>
          </a:p>
          <a:p>
            <a:endParaRPr lang="ru-RU" sz="1600" dirty="0"/>
          </a:p>
          <a:p>
            <a:r>
              <a:rPr lang="ru-RU" sz="1600" dirty="0"/>
              <a:t>В целом, данных достаточно для начала работы.</a:t>
            </a:r>
          </a:p>
        </p:txBody>
      </p:sp>
    </p:spTree>
    <p:extLst>
      <p:ext uri="{BB962C8B-B14F-4D97-AF65-F5344CB8AC3E}">
        <p14:creationId xmlns:p14="http://schemas.microsoft.com/office/powerpoint/2010/main" val="381726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Understanding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8A0C-315A-41C5-AD07-521A3AE845AA}"/>
              </a:ext>
            </a:extLst>
          </p:cNvPr>
          <p:cNvSpPr txBox="1"/>
          <p:nvPr/>
        </p:nvSpPr>
        <p:spPr>
          <a:xfrm>
            <a:off x="900954" y="1263955"/>
            <a:ext cx="1053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начале работы были импортированы все необходимые библиотеки.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92D424-56EE-4E15-840C-4346ECC1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28" y="1814945"/>
            <a:ext cx="10533664" cy="46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2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31A6F-ED14-4AD8-898B-593BB662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Анализ сайта «</a:t>
            </a:r>
            <a:r>
              <a:rPr lang="ru-RU" sz="2000" dirty="0" err="1"/>
              <a:t>СберАвтоподписка</a:t>
            </a:r>
            <a:r>
              <a:rPr lang="ru-RU" sz="2000" dirty="0"/>
              <a:t>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A1EC69-297C-46CD-B63A-8EF7AD2CE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262" y="1112983"/>
            <a:ext cx="5319737" cy="49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4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Understanding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8A0C-315A-41C5-AD07-521A3AE845AA}"/>
              </a:ext>
            </a:extLst>
          </p:cNvPr>
          <p:cNvSpPr txBox="1"/>
          <p:nvPr/>
        </p:nvSpPr>
        <p:spPr>
          <a:xfrm>
            <a:off x="1099536" y="1344166"/>
            <a:ext cx="10533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Информация из глоссария добавлена в переменные. </a:t>
            </a:r>
          </a:p>
          <a:p>
            <a:r>
              <a:rPr lang="ru-RU" sz="1600" dirty="0"/>
              <a:t>Для удобства также были заведены переменные с рабочим путем к файлам, и списком имеющихся файлов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D67F3A-AE0B-4180-9B76-127DC12F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270723"/>
            <a:ext cx="9643856" cy="41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6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Understanding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8A0C-315A-41C5-AD07-521A3AE845AA}"/>
              </a:ext>
            </a:extLst>
          </p:cNvPr>
          <p:cNvSpPr txBox="1"/>
          <p:nvPr/>
        </p:nvSpPr>
        <p:spPr>
          <a:xfrm>
            <a:off x="1099536" y="1344166"/>
            <a:ext cx="10533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Загрузка данных была произведена из файлов </a:t>
            </a:r>
            <a:r>
              <a:rPr lang="en-US" sz="1600" dirty="0"/>
              <a:t>.</a:t>
            </a:r>
            <a:r>
              <a:rPr lang="en-US" sz="1600" dirty="0" err="1"/>
              <a:t>pkl</a:t>
            </a:r>
            <a:r>
              <a:rPr lang="ru-RU" sz="1600" dirty="0"/>
              <a:t>, с помощью библиотеки </a:t>
            </a:r>
            <a:r>
              <a:rPr lang="en-US" sz="1600" dirty="0"/>
              <a:t>dill</a:t>
            </a:r>
            <a:r>
              <a:rPr lang="ru-RU" sz="1600" dirty="0"/>
              <a:t>, и конструкции предварительного открытия файлов. В результате загрузка файлов заняла 13,3</a:t>
            </a:r>
            <a:r>
              <a:rPr lang="en-US" sz="1600" dirty="0"/>
              <a:t> s</a:t>
            </a:r>
            <a:r>
              <a:rPr lang="ru-RU" sz="1600" dirty="0"/>
              <a:t>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ECFA80-D566-4FA1-87CD-F5E5BA25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36" y="2226127"/>
            <a:ext cx="10293245" cy="35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8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Understanding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8A0C-315A-41C5-AD07-521A3AE845AA}"/>
              </a:ext>
            </a:extLst>
          </p:cNvPr>
          <p:cNvSpPr txBox="1"/>
          <p:nvPr/>
        </p:nvSpPr>
        <p:spPr>
          <a:xfrm>
            <a:off x="1099536" y="1344166"/>
            <a:ext cx="10533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Файлы оказались значительных размеров.</a:t>
            </a:r>
          </a:p>
          <a:p>
            <a:endParaRPr lang="ru-RU" sz="1600" dirty="0"/>
          </a:p>
          <a:p>
            <a:r>
              <a:rPr lang="ru-RU" sz="1600" dirty="0"/>
              <a:t>Размер таблицы </a:t>
            </a:r>
            <a:r>
              <a:rPr lang="en-US" sz="1600" dirty="0" err="1"/>
              <a:t>df_hits</a:t>
            </a:r>
            <a:r>
              <a:rPr lang="en-US" sz="1600" dirty="0"/>
              <a:t> – </a:t>
            </a:r>
            <a:r>
              <a:rPr lang="ru-RU" sz="1600" dirty="0"/>
              <a:t>15</a:t>
            </a:r>
            <a:r>
              <a:rPr lang="en-US" sz="1600" dirty="0"/>
              <a:t> </a:t>
            </a:r>
            <a:r>
              <a:rPr lang="ru-RU" sz="1600" dirty="0"/>
              <a:t>726</a:t>
            </a:r>
            <a:r>
              <a:rPr lang="en-US" sz="1600" dirty="0"/>
              <a:t> </a:t>
            </a:r>
            <a:r>
              <a:rPr lang="ru-RU" sz="1600" dirty="0"/>
              <a:t>470</a:t>
            </a:r>
            <a:r>
              <a:rPr lang="en-US" sz="1600" dirty="0"/>
              <a:t> </a:t>
            </a:r>
            <a:r>
              <a:rPr lang="ru-RU" sz="1600" dirty="0"/>
              <a:t>строк и 11 столбцов</a:t>
            </a:r>
          </a:p>
          <a:p>
            <a:r>
              <a:rPr lang="ru-RU" sz="1600" dirty="0"/>
              <a:t>Размеры таблицы </a:t>
            </a:r>
            <a:r>
              <a:rPr lang="en-US" sz="1600" dirty="0" err="1"/>
              <a:t>df_sessions</a:t>
            </a:r>
            <a:r>
              <a:rPr lang="en-US" sz="1600" dirty="0"/>
              <a:t> – </a:t>
            </a:r>
            <a:r>
              <a:rPr lang="ru-RU" sz="1600" dirty="0"/>
              <a:t>1 860 042 строк и 18 столбцов.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6E985B-4B09-4951-828F-E55413C9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847591"/>
            <a:ext cx="9975273" cy="238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7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Understanding</a:t>
            </a: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68A0C-315A-41C5-AD07-521A3AE845AA}"/>
              </a:ext>
            </a:extLst>
          </p:cNvPr>
          <p:cNvSpPr txBox="1"/>
          <p:nvPr/>
        </p:nvSpPr>
        <p:spPr>
          <a:xfrm>
            <a:off x="1099536" y="873112"/>
            <a:ext cx="5181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Типы данных по столбцам.</a:t>
            </a:r>
          </a:p>
          <a:p>
            <a:r>
              <a:rPr lang="ru-RU" sz="1600" dirty="0"/>
              <a:t>Практически все столбцы имели тип </a:t>
            </a:r>
            <a:r>
              <a:rPr lang="en-US" sz="1600" dirty="0"/>
              <a:t>“object” </a:t>
            </a:r>
            <a:r>
              <a:rPr lang="ru-RU" sz="1600" dirty="0"/>
              <a:t>и представляли из себя строковые данные.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688C54-6D8C-4D98-A1D0-E4F2B641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16212"/>
            <a:ext cx="3256526" cy="4597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618431-45FD-4264-83E3-F5D60042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95" y="1240430"/>
            <a:ext cx="3507305" cy="53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7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BBC6B-8BA9-4CD9-AA30-BAE5B70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работы: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ED61B-FBB3-4F8A-B5AF-672AD488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14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visualization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1117600" y="766619"/>
            <a:ext cx="10046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 как у нас большинство </a:t>
            </a:r>
            <a:r>
              <a:rPr lang="ru-RU" dirty="0" err="1"/>
              <a:t>аттрибутов</a:t>
            </a:r>
            <a:r>
              <a:rPr lang="ru-RU" dirty="0"/>
              <a:t> качественные, в основном будем </a:t>
            </a:r>
            <a:br>
              <a:rPr lang="ru-RU" dirty="0"/>
            </a:br>
            <a:r>
              <a:rPr lang="ru-RU" dirty="0"/>
              <a:t>выводить графики в виде столбчатых диаграмм. </a:t>
            </a:r>
          </a:p>
          <a:p>
            <a:r>
              <a:rPr lang="ru-RU" dirty="0"/>
              <a:t>Для наглядности как в абсолютных так и процентных значениях. </a:t>
            </a:r>
          </a:p>
          <a:p>
            <a:r>
              <a:rPr lang="ru-RU" dirty="0"/>
              <a:t>Для удобства написал пользовательскую функцию.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60D9EC0-ACF9-45F7-9F28-96C6A782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008918"/>
            <a:ext cx="10165004" cy="46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08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visualization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7897526" y="1364300"/>
            <a:ext cx="3349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Согласно представленной диаграмме, </a:t>
            </a:r>
            <a:r>
              <a:rPr lang="ru-RU" i="1" dirty="0"/>
              <a:t>только около 15 % посетителей были привлечены через социальные сети.</a:t>
            </a:r>
          </a:p>
          <a:p>
            <a:r>
              <a:rPr lang="ru-RU" i="1" dirty="0"/>
              <a:t>Основная масса привлечена через другие каналы</a:t>
            </a:r>
            <a:endParaRPr lang="ru-RU" dirty="0"/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4920C8-313C-4711-A34D-D2A2648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82" y="1029903"/>
            <a:ext cx="6314527" cy="540939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077C87C-B9FD-4C37-990E-787E41FF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42" y="3860736"/>
            <a:ext cx="4249957" cy="1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5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visualization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7546205" y="1296922"/>
            <a:ext cx="3888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По большей части посетители были привлечены через платный трафик - почти 3/4 визитов. </a:t>
            </a:r>
          </a:p>
          <a:p>
            <a:r>
              <a:rPr lang="ru-RU" i="1" dirty="0"/>
              <a:t>Данное обстоятельство говорит что проводимые рекламные компании обеспечивают высокий трафик посетителей на сайт</a:t>
            </a:r>
            <a:endParaRPr lang="ru-RU" dirty="0"/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E81F2-66F2-4E39-ABD8-7E31F3EA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00" y="1018868"/>
            <a:ext cx="6376805" cy="5462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57B282-99DD-4302-BA2B-D975DE0E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205" y="4050145"/>
            <a:ext cx="4047925" cy="23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6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visualization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7546205" y="1296922"/>
            <a:ext cx="3888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Чаще всего, для входа на сайт используются мобильные устройства (79%), </a:t>
            </a:r>
          </a:p>
          <a:p>
            <a:r>
              <a:rPr lang="ru-RU" i="1" dirty="0"/>
              <a:t>реже настольные устройства, всего 20%. </a:t>
            </a:r>
          </a:p>
          <a:p>
            <a:r>
              <a:rPr lang="ru-RU" i="1" dirty="0"/>
              <a:t>Планшетные устройства используются крайне редко. Имеет смысл оптимизировать сайт под мобильные устройства.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E53048-702D-4C54-850B-39AEDCD2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76" y="909587"/>
            <a:ext cx="6393179" cy="5476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BF4E45-328B-4016-B239-E58D9ADE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291" y="4244109"/>
            <a:ext cx="4348484" cy="24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46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visualization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5786581" y="1493097"/>
            <a:ext cx="5597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Всего 3% визитов конверсируется в целевое действие. </a:t>
            </a:r>
          </a:p>
          <a:p>
            <a:r>
              <a:rPr lang="ru-RU" dirty="0"/>
              <a:t>Подавляющей части посетителей возможно не интересен предлагаемый продукт.</a:t>
            </a:r>
          </a:p>
          <a:p>
            <a:endParaRPr lang="ru-RU" dirty="0"/>
          </a:p>
          <a:p>
            <a:r>
              <a:rPr lang="ru-RU" dirty="0"/>
              <a:t>Необходимо проверить, охватывают ли проводимые рекламные компании целевую группу.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AA4E7-E5F8-4140-AE5D-E7EB813AD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38" y="1413760"/>
            <a:ext cx="4171950" cy="3895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205DC6-889D-45D2-9C67-16D6EE50D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70" y="3969558"/>
            <a:ext cx="5987619" cy="13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7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77453-513C-4685-B3C6-CDB385DFF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35EB4B-F76C-436E-B2C7-F39D730EA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Проведите подготовительную работу (1 час): </a:t>
            </a:r>
          </a:p>
          <a:p>
            <a:pPr marL="0" indent="0">
              <a:buNone/>
            </a:pPr>
            <a:r>
              <a:rPr lang="ru-RU" dirty="0"/>
              <a:t>1. Прочитайте предоставленный </a:t>
            </a:r>
            <a:r>
              <a:rPr lang="ru-RU" dirty="0" err="1"/>
              <a:t>датасет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2. Ознакомьтесь с описаниями представленных атрибутов. </a:t>
            </a:r>
          </a:p>
          <a:p>
            <a:pPr marL="0" indent="0">
              <a:buNone/>
            </a:pPr>
            <a:r>
              <a:rPr lang="ru-RU" dirty="0"/>
              <a:t>3. Оцените полноту и чистоту данных. </a:t>
            </a:r>
          </a:p>
          <a:p>
            <a:pPr marL="0" indent="0">
              <a:buNone/>
            </a:pPr>
            <a:r>
              <a:rPr lang="ru-RU" dirty="0"/>
              <a:t>4. Попытайтесь понять, что стоит за этими данными в реальном мире. </a:t>
            </a:r>
          </a:p>
          <a:p>
            <a:pPr marL="0" indent="0">
              <a:buNone/>
            </a:pPr>
            <a:r>
              <a:rPr lang="ru-RU" dirty="0"/>
              <a:t>5. Приведите данные в удобный / нормальный вид для дальнейшей работы.</a:t>
            </a:r>
          </a:p>
          <a:p>
            <a:pPr marL="0" indent="0">
              <a:buNone/>
            </a:pPr>
            <a:r>
              <a:rPr lang="ru-RU" dirty="0"/>
              <a:t>Проведите разведочный анализ данных (4 часа): </a:t>
            </a:r>
          </a:p>
          <a:p>
            <a:pPr marL="0" indent="0">
              <a:buNone/>
            </a:pPr>
            <a:r>
              <a:rPr lang="ru-RU" dirty="0"/>
              <a:t>1. Проведите базовую чистку (дубликаты, пустые значения, типизация данных, ненужные атрибуты.</a:t>
            </a:r>
          </a:p>
          <a:p>
            <a:pPr marL="0" indent="0">
              <a:buNone/>
            </a:pPr>
            <a:r>
              <a:rPr lang="ru-RU" dirty="0"/>
              <a:t>2. Посмотрите на распределение ключевых атрибутов, их отношения. </a:t>
            </a:r>
          </a:p>
        </p:txBody>
      </p:sp>
    </p:spTree>
    <p:extLst>
      <p:ext uri="{BB962C8B-B14F-4D97-AF65-F5344CB8AC3E}">
        <p14:creationId xmlns:p14="http://schemas.microsoft.com/office/powerpoint/2010/main" val="2941823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visualization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660546" y="5609366"/>
            <a:ext cx="915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Конверсия в целевое действие органического трафика выше, что объясняется целенаправленными визитами на сайт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956974-DDFC-4C47-9180-4893BB20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8" y="1320656"/>
            <a:ext cx="5086350" cy="41243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FFAB4D-8D94-4DEF-8C10-61DF3A2F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46" y="1500908"/>
            <a:ext cx="5861180" cy="36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58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visualization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6645564" y="1468582"/>
            <a:ext cx="51538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Большая часть целевых действий была произведена благодаря платному трафику, но, на мой взгляд, отрыв в 18% несущественен, учитывая, что платно было привлечено 3/4 визитов. </a:t>
            </a:r>
          </a:p>
          <a:p>
            <a:endParaRPr lang="ru-RU" i="1" dirty="0"/>
          </a:p>
          <a:p>
            <a:r>
              <a:rPr lang="ru-RU" i="1" dirty="0"/>
              <a:t>Данный график еще раз показывает о низкой эффективности рекламных компаний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E08C71-5AD8-4917-80A2-89949D0F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8" y="1434955"/>
            <a:ext cx="5829300" cy="3895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8AE858-B873-41E6-B60A-80BDE128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783" y="4867564"/>
            <a:ext cx="7497962" cy="17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visualization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803565" y="5638801"/>
            <a:ext cx="1093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Доля визитов с целевым действием из социальных сетей выше среди платного трафика - 8%, Среди органического трафика данный показатель незначителен.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1BB22-EEE2-4332-97D2-CFDE6B0A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46" y="1362577"/>
            <a:ext cx="103727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61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visualization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882072" y="955964"/>
            <a:ext cx="37445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Конверсия из визита с </a:t>
            </a:r>
            <a:r>
              <a:rPr lang="ru-RU" dirty="0" err="1"/>
              <a:t>соцальных</a:t>
            </a:r>
            <a:r>
              <a:rPr lang="ru-RU" dirty="0"/>
              <a:t> сетей всего 2%, причем по платному трафику в 1.5 раза ниже. Необходимо проверить, какую аудиторию охватывают ресурсы социальных сетей, где размещается реклама. </a:t>
            </a:r>
          </a:p>
          <a:p>
            <a:r>
              <a:rPr lang="ru-RU" dirty="0"/>
              <a:t>Например, возможно аудитория групп или каналов, где показывается реклама, не заинтересована в предлагаемом продукте. В таком случае, рекомендуется создать портрет потенциального клиента и подобрать интересующие его ресурсы для размещения рекламы.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08416-373F-46D8-BF43-946CEDE37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563" y="1551709"/>
            <a:ext cx="6997942" cy="44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4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BBC6B-8BA9-4CD9-AA30-BAE5B70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работы: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ED61B-FBB3-4F8A-B5AF-672AD488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Preparation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659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1209964" y="1699492"/>
            <a:ext cx="9402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получения целевой переменной, с помощью </a:t>
            </a:r>
            <a:r>
              <a:rPr lang="en-US" dirty="0" err="1"/>
              <a:t>lamda</a:t>
            </a:r>
            <a:r>
              <a:rPr lang="en-US" dirty="0"/>
              <a:t> </a:t>
            </a:r>
            <a:r>
              <a:rPr lang="ru-RU" dirty="0"/>
              <a:t>функции, из колонки </a:t>
            </a:r>
            <a:r>
              <a:rPr lang="en-US" dirty="0" err="1"/>
              <a:t>event_action</a:t>
            </a:r>
            <a:r>
              <a:rPr lang="ru-RU" dirty="0"/>
              <a:t>, дата фрейма </a:t>
            </a:r>
            <a:r>
              <a:rPr lang="en-US" dirty="0" err="1"/>
              <a:t>df_hits</a:t>
            </a:r>
            <a:r>
              <a:rPr lang="ru-RU" dirty="0"/>
              <a:t>, были определены целевые действия, ранее перечисленные в переменной </a:t>
            </a:r>
            <a:r>
              <a:rPr lang="en-US" dirty="0" err="1"/>
              <a:t>target_actions</a:t>
            </a:r>
            <a:r>
              <a:rPr lang="ru-RU" dirty="0"/>
              <a:t>, для каждого события. Результат сохранен в новую колонку </a:t>
            </a:r>
            <a:r>
              <a:rPr lang="en-US" dirty="0"/>
              <a:t>target.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8AFE52-D647-4B16-B46A-DDD9C1A4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82" y="2944090"/>
            <a:ext cx="9120910" cy="353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B81EC0-5508-4D08-8AAC-1F7E813ADC52}"/>
              </a:ext>
            </a:extLst>
          </p:cNvPr>
          <p:cNvSpPr txBox="1"/>
          <p:nvPr/>
        </p:nvSpPr>
        <p:spPr>
          <a:xfrm>
            <a:off x="1209964" y="3429000"/>
            <a:ext cx="9120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Далее, с помощью метода </a:t>
            </a:r>
            <a:r>
              <a:rPr lang="en-US" dirty="0" err="1"/>
              <a:t>pivot_table</a:t>
            </a:r>
            <a:r>
              <a:rPr lang="ru-RU" dirty="0"/>
              <a:t> из библиотеки </a:t>
            </a:r>
            <a:r>
              <a:rPr lang="en-US" dirty="0"/>
              <a:t>pandas</a:t>
            </a:r>
            <a:r>
              <a:rPr lang="ru-RU" dirty="0"/>
              <a:t>, данные из новой колонки </a:t>
            </a:r>
            <a:r>
              <a:rPr lang="en-US" dirty="0"/>
              <a:t>target</a:t>
            </a:r>
            <a:r>
              <a:rPr lang="ru-RU" dirty="0"/>
              <a:t> были приведены к формату </a:t>
            </a:r>
            <a:r>
              <a:rPr lang="en-US" dirty="0"/>
              <a:t>0|1</a:t>
            </a:r>
            <a:r>
              <a:rPr lang="ru-RU" dirty="0"/>
              <a:t> для каждой сессии.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A8C112-4FDC-4A08-8D73-18EE20D2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82" y="4477550"/>
            <a:ext cx="9120910" cy="5671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5CC337-4C63-46BF-B4A5-81A292F0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382" y="4846156"/>
            <a:ext cx="9120910" cy="5507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18A4C6-964F-487C-8880-A8C2C681C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382" y="5396927"/>
            <a:ext cx="9120910" cy="8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29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61A35-F0B1-4676-B2FF-60A94C0BA67E}"/>
              </a:ext>
            </a:extLst>
          </p:cNvPr>
          <p:cNvSpPr txBox="1"/>
          <p:nvPr/>
        </p:nvSpPr>
        <p:spPr>
          <a:xfrm>
            <a:off x="1209964" y="1699492"/>
            <a:ext cx="94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</a:t>
            </a:r>
            <a:r>
              <a:rPr lang="ru-RU" dirty="0" err="1"/>
              <a:t>резльтате</a:t>
            </a:r>
            <a:r>
              <a:rPr lang="ru-RU" dirty="0"/>
              <a:t> получили </a:t>
            </a:r>
            <a:r>
              <a:rPr lang="ru-RU" dirty="0" err="1"/>
              <a:t>датасет</a:t>
            </a:r>
            <a:r>
              <a:rPr lang="ru-RU" dirty="0"/>
              <a:t> с двумя столбцами: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FAFCE1-3FC3-4C12-9050-E86C3740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68" y="2166529"/>
            <a:ext cx="10098754" cy="2091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03925E-7D16-4888-AF0F-95D6ADA208EB}"/>
              </a:ext>
            </a:extLst>
          </p:cNvPr>
          <p:cNvSpPr txBox="1"/>
          <p:nvPr/>
        </p:nvSpPr>
        <p:spPr>
          <a:xfrm>
            <a:off x="1187690" y="4466011"/>
            <a:ext cx="940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Который методом </a:t>
            </a:r>
            <a:r>
              <a:rPr lang="en-US" dirty="0"/>
              <a:t>join </a:t>
            </a:r>
            <a:r>
              <a:rPr lang="ru-RU" dirty="0"/>
              <a:t>присоединили к </a:t>
            </a:r>
            <a:r>
              <a:rPr lang="ru-RU" dirty="0" err="1"/>
              <a:t>датафрейму</a:t>
            </a:r>
            <a:r>
              <a:rPr lang="ru-RU" dirty="0"/>
              <a:t> </a:t>
            </a:r>
            <a:r>
              <a:rPr lang="en-US" dirty="0" err="1"/>
              <a:t>df_session</a:t>
            </a:r>
            <a:r>
              <a:rPr lang="en-US" dirty="0"/>
              <a:t> </a:t>
            </a:r>
            <a:r>
              <a:rPr lang="ru-RU" dirty="0"/>
              <a:t>по ключу </a:t>
            </a:r>
            <a:r>
              <a:rPr lang="en-US" dirty="0" err="1"/>
              <a:t>session_id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AADADA-896B-415C-ADBF-8BC9AF887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90" y="5075489"/>
            <a:ext cx="9156559" cy="6977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1F5BD0-0807-42C7-B20F-AAF85BCC6382}"/>
              </a:ext>
            </a:extLst>
          </p:cNvPr>
          <p:cNvSpPr txBox="1"/>
          <p:nvPr/>
        </p:nvSpPr>
        <p:spPr>
          <a:xfrm>
            <a:off x="1154954" y="6013372"/>
            <a:ext cx="714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результате получили, объединенный </a:t>
            </a:r>
            <a:r>
              <a:rPr lang="ru-RU" dirty="0" err="1"/>
              <a:t>датафрейм</a:t>
            </a:r>
            <a:r>
              <a:rPr lang="ru-RU" dirty="0"/>
              <a:t> </a:t>
            </a:r>
            <a:r>
              <a:rPr lang="en-US" dirty="0" err="1"/>
              <a:t>df_joined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0272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Обработка пропусков.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283730"/>
            <a:ext cx="996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оперативной проверки данных на содержание пропусков, была написана пользовательская функция </a:t>
            </a:r>
            <a:r>
              <a:rPr lang="en-US" dirty="0" err="1"/>
              <a:t>missing_values_info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A2D27A-9D41-46C7-9EDA-79778993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40" y="2003950"/>
            <a:ext cx="9754415" cy="18915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B480E3-71CA-4B2E-A92C-67623C94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39" y="4454155"/>
            <a:ext cx="9754415" cy="3717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C77437C-078B-4386-A6D7-F1E7D5DBB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540" y="4927940"/>
            <a:ext cx="5412101" cy="1480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D4FF29-6A4F-4D30-BA28-EC290BDD0F96}"/>
              </a:ext>
            </a:extLst>
          </p:cNvPr>
          <p:cNvSpPr txBox="1"/>
          <p:nvPr/>
        </p:nvSpPr>
        <p:spPr>
          <a:xfrm>
            <a:off x="1191491" y="4015677"/>
            <a:ext cx="9924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 помощью которой были обнаружены пропуски в 6 столбцах, объединенного </a:t>
            </a:r>
            <a:r>
              <a:rPr lang="ru-RU" sz="1600" dirty="0" err="1"/>
              <a:t>датафрейма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27138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Обработка пропусков.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283731"/>
            <a:ext cx="445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Диаграмма пропущенных значений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7C22D9-0E7F-4712-9E21-20D3A219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4" y="1690254"/>
            <a:ext cx="9413568" cy="49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47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Обработка пропусков.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28373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Матрица пропусков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6DEED1-93DF-42E9-B969-4093735D9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623018"/>
            <a:ext cx="9804400" cy="47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CF816-8584-4C04-881A-F75BDF7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9FFFD-09BF-4363-BE99-E8224182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Выполните задание согласно вашей специализации (18 часов): </a:t>
            </a:r>
          </a:p>
          <a:p>
            <a:pPr marL="0" indent="0">
              <a:buNone/>
            </a:pPr>
            <a:r>
              <a:rPr lang="ru-RU" dirty="0"/>
              <a:t>1. Научитесь предсказывать совершение целевого действия (ориентировочное значение ROC-AUC ~ 0.65) — факт совершения пользователем целевого действия. </a:t>
            </a:r>
          </a:p>
          <a:p>
            <a:pPr marL="0" indent="0">
              <a:buNone/>
            </a:pPr>
            <a:r>
              <a:rPr lang="ru-RU" dirty="0"/>
              <a:t>2. Упакуйте получившуюся модель в сервис, который будет брать на вход все атрибуты, типа </a:t>
            </a:r>
            <a:r>
              <a:rPr lang="ru-RU" dirty="0" err="1"/>
              <a:t>utm</a:t>
            </a:r>
            <a:r>
              <a:rPr lang="ru-RU" dirty="0"/>
              <a:t>_*, </a:t>
            </a:r>
            <a:r>
              <a:rPr lang="ru-RU" dirty="0" err="1"/>
              <a:t>device</a:t>
            </a:r>
            <a:r>
              <a:rPr lang="ru-RU" dirty="0"/>
              <a:t>_*, </a:t>
            </a:r>
            <a:r>
              <a:rPr lang="ru-RU" dirty="0" err="1"/>
              <a:t>geo</a:t>
            </a:r>
            <a:r>
              <a:rPr lang="ru-RU" dirty="0"/>
              <a:t>_*, и отдавать на выход 0/1 (1 — если пользователь совершит любое целевое действие).</a:t>
            </a:r>
          </a:p>
        </p:txBody>
      </p:sp>
    </p:spTree>
    <p:extLst>
      <p:ext uri="{BB962C8B-B14F-4D97-AF65-F5344CB8AC3E}">
        <p14:creationId xmlns:p14="http://schemas.microsoft.com/office/powerpoint/2010/main" val="3084943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Обработка пропусков.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283731"/>
            <a:ext cx="975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Столбцы, где заполненность составляла менее 50 % были удалены методом </a:t>
            </a:r>
            <a:r>
              <a:rPr lang="en-US" dirty="0"/>
              <a:t>drop.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807EAA-1128-4C2B-8DE5-F4464448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92" y="1726953"/>
            <a:ext cx="9887527" cy="367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A4F49-F121-4058-BBA1-A9D214DA1C57}"/>
              </a:ext>
            </a:extLst>
          </p:cNvPr>
          <p:cNvSpPr txBox="1"/>
          <p:nvPr/>
        </p:nvSpPr>
        <p:spPr>
          <a:xfrm>
            <a:off x="1151931" y="2235199"/>
            <a:ext cx="9832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столбце </a:t>
            </a:r>
            <a:r>
              <a:rPr lang="en-US" dirty="0" err="1"/>
              <a:t>utm_source</a:t>
            </a:r>
            <a:r>
              <a:rPr lang="ru-RU" dirty="0"/>
              <a:t> количество значений было близко нулю, поэтому, чтобы не загрязнять данные, было решено удалить строки с пропущенными значениями, копированием </a:t>
            </a:r>
            <a:r>
              <a:rPr lang="ru-RU" dirty="0" err="1"/>
              <a:t>датафрейма</a:t>
            </a:r>
            <a:r>
              <a:rPr lang="ru-RU" dirty="0"/>
              <a:t> с примененным фильтром.</a:t>
            </a:r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2EB0B5-BF1D-45CA-B3D3-2A9AFC95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92" y="3218088"/>
            <a:ext cx="9832111" cy="421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7F33BC-063B-4BD0-AA9B-3D971C680E53}"/>
              </a:ext>
            </a:extLst>
          </p:cNvPr>
          <p:cNvSpPr txBox="1"/>
          <p:nvPr/>
        </p:nvSpPr>
        <p:spPr>
          <a:xfrm>
            <a:off x="1191491" y="3740665"/>
            <a:ext cx="815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остальных столбцах, пропуски были заменены значением </a:t>
            </a:r>
            <a:r>
              <a:rPr lang="en-US" dirty="0"/>
              <a:t>“other”</a:t>
            </a:r>
            <a:r>
              <a:rPr lang="ru-RU" dirty="0"/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6C3A74-F6EC-4A79-A532-22FA364C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292" y="4214883"/>
            <a:ext cx="9832111" cy="384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B08498-F459-4E40-9441-F24B7140709D}"/>
              </a:ext>
            </a:extLst>
          </p:cNvPr>
          <p:cNvSpPr txBox="1"/>
          <p:nvPr/>
        </p:nvSpPr>
        <p:spPr>
          <a:xfrm>
            <a:off x="1198416" y="4704643"/>
            <a:ext cx="979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Удаление дубликатов</a:t>
            </a:r>
            <a:r>
              <a:rPr lang="en-US" dirty="0"/>
              <a:t> </a:t>
            </a:r>
            <a:r>
              <a:rPr lang="ru-RU" dirty="0"/>
              <a:t>и преобразование типов не понадобилось. Так как дубликатов не было, а все необходимые столбцы имели правильный тип.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689EE-715F-4439-BD40-52C2C382110B}"/>
              </a:ext>
            </a:extLst>
          </p:cNvPr>
          <p:cNvSpPr txBox="1"/>
          <p:nvPr/>
        </p:nvSpPr>
        <p:spPr>
          <a:xfrm>
            <a:off x="1151931" y="5455860"/>
            <a:ext cx="98875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/>
              <a:t>С </a:t>
            </a:r>
            <a:r>
              <a:rPr lang="ru-RU" sz="1600" dirty="0" err="1"/>
              <a:t>цельлью</a:t>
            </a:r>
            <a:r>
              <a:rPr lang="ru-RU" sz="1600" dirty="0"/>
              <a:t> уменьшить </a:t>
            </a:r>
            <a:r>
              <a:rPr lang="ru-RU" sz="1600" dirty="0" err="1"/>
              <a:t>датафрейм</a:t>
            </a:r>
            <a:r>
              <a:rPr lang="ru-RU" sz="1600" dirty="0"/>
              <a:t> чтобы не нагружать будущую модель, дополнительно был удален столбец </a:t>
            </a:r>
            <a:r>
              <a:rPr lang="en-US" sz="1600" dirty="0" err="1"/>
              <a:t>device_screen_resolution</a:t>
            </a:r>
            <a:r>
              <a:rPr lang="ru-RU" sz="1600" dirty="0"/>
              <a:t>. Так как он содержал 4947 уникальных значений, косвенно </a:t>
            </a:r>
            <a:r>
              <a:rPr lang="ru-RU" sz="1600" dirty="0" err="1"/>
              <a:t>содаржащихся</a:t>
            </a:r>
            <a:r>
              <a:rPr lang="ru-RU" sz="1600" dirty="0"/>
              <a:t> в столбцах с маркой и моделью девайсов.  </a:t>
            </a:r>
            <a:endParaRPr lang="en-US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283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engineering</a:t>
            </a:r>
          </a:p>
          <a:p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283731"/>
            <a:ext cx="9971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При анализе данных выяснилось, что 97% целевых действий производят визиты привлеченные из России. Поэтому была создана новая фича "</a:t>
            </a:r>
            <a:r>
              <a:rPr lang="ru-RU" sz="1400" dirty="0" err="1"/>
              <a:t>from_russia</a:t>
            </a:r>
            <a:r>
              <a:rPr lang="ru-RU" sz="1400" dirty="0"/>
              <a:t>"  в которой </a:t>
            </a:r>
            <a:r>
              <a:rPr lang="ru-RU" sz="1400" dirty="0" err="1"/>
              <a:t>указно</a:t>
            </a:r>
            <a:r>
              <a:rPr lang="ru-RU" sz="1400" dirty="0"/>
              <a:t> "1" для визитов из России и "0" для остальных визитов.</a:t>
            </a:r>
          </a:p>
          <a:p>
            <a:r>
              <a:rPr lang="ru-RU" sz="1400" dirty="0"/>
              <a:t>Исходный столбец "</a:t>
            </a:r>
            <a:r>
              <a:rPr lang="ru-RU" sz="1400" dirty="0" err="1"/>
              <a:t>geo_country</a:t>
            </a:r>
            <a:r>
              <a:rPr lang="ru-RU" sz="1400" dirty="0"/>
              <a:t>" – был удален.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7AC739-627B-4C19-AA56-9824ABD3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91" y="2462081"/>
            <a:ext cx="4528348" cy="39101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384CC0-DF86-47E8-A0E6-6DC8DAEE7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6" y="2441312"/>
            <a:ext cx="5861050" cy="2360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1DF2C1-3195-4C42-AD46-A800728CF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916" y="2850051"/>
            <a:ext cx="3676349" cy="35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9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engineering</a:t>
            </a:r>
          </a:p>
          <a:p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283731"/>
            <a:ext cx="9971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 глоссарии к </a:t>
            </a:r>
            <a:r>
              <a:rPr lang="ru-RU" sz="1400" dirty="0" err="1"/>
              <a:t>тех.заданию</a:t>
            </a:r>
            <a:r>
              <a:rPr lang="ru-RU" sz="1400" dirty="0"/>
              <a:t> имеется классификация трафика по типу привлечения на органический и платный, а так же выделяются визиты, привлеченные из социальных сетей.</a:t>
            </a:r>
          </a:p>
          <a:p>
            <a:r>
              <a:rPr lang="ru-RU" sz="1400" dirty="0"/>
              <a:t>Добавил несколько атрибутов:</a:t>
            </a:r>
          </a:p>
          <a:p>
            <a:r>
              <a:rPr lang="ru-RU" sz="1400" dirty="0"/>
              <a:t>`</a:t>
            </a:r>
            <a:r>
              <a:rPr lang="ru-RU" sz="1400" dirty="0" err="1"/>
              <a:t>traffic</a:t>
            </a:r>
            <a:r>
              <a:rPr lang="ru-RU" sz="1400" dirty="0"/>
              <a:t>` - здесь указал значение "</a:t>
            </a:r>
            <a:r>
              <a:rPr lang="ru-RU" sz="1400" dirty="0" err="1"/>
              <a:t>organic</a:t>
            </a:r>
            <a:r>
              <a:rPr lang="ru-RU" sz="1400" dirty="0"/>
              <a:t>" для органического трафика и "</a:t>
            </a:r>
            <a:r>
              <a:rPr lang="ru-RU" sz="1400" dirty="0" err="1"/>
              <a:t>paid</a:t>
            </a:r>
            <a:r>
              <a:rPr lang="ru-RU" sz="1400" dirty="0"/>
              <a:t>" для платного;</a:t>
            </a:r>
          </a:p>
          <a:p>
            <a:r>
              <a:rPr lang="ru-RU" sz="1400" dirty="0"/>
              <a:t>`</a:t>
            </a:r>
            <a:r>
              <a:rPr lang="ru-RU" sz="1400" dirty="0" err="1"/>
              <a:t>social_media</a:t>
            </a:r>
            <a:r>
              <a:rPr lang="ru-RU" sz="1400" dirty="0"/>
              <a:t>` - для визитов из социальных сетей указал - "</a:t>
            </a:r>
            <a:r>
              <a:rPr lang="ru-RU" sz="1400" dirty="0" err="1"/>
              <a:t>yes</a:t>
            </a:r>
            <a:r>
              <a:rPr lang="ru-RU" sz="1400" dirty="0"/>
              <a:t>", а для остальных - "</a:t>
            </a:r>
            <a:r>
              <a:rPr lang="ru-RU" sz="1400" dirty="0" err="1"/>
              <a:t>no</a:t>
            </a:r>
            <a:r>
              <a:rPr lang="ru-RU" sz="1400" dirty="0"/>
              <a:t>".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969CDF-CCB4-43B5-8AED-7C45C438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45" y="2665811"/>
            <a:ext cx="9927355" cy="20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90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engineering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10095" y="2293280"/>
            <a:ext cx="997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Столбцы "</a:t>
            </a:r>
            <a:r>
              <a:rPr lang="ru-RU" sz="1600" dirty="0" err="1"/>
              <a:t>geo_country</a:t>
            </a:r>
            <a:r>
              <a:rPr lang="ru-RU" sz="1600" dirty="0"/>
              <a:t>" и "</a:t>
            </a:r>
            <a:r>
              <a:rPr lang="ru-RU" sz="1600" dirty="0" err="1"/>
              <a:t>geo_city</a:t>
            </a:r>
            <a:r>
              <a:rPr lang="ru-RU" sz="1600" dirty="0"/>
              <a:t>" зависимы друг от друга, так как город не может быть в нескольких странах одновременно. Создал новую фичу '</a:t>
            </a:r>
            <a:r>
              <a:rPr lang="ru-RU" sz="1600" dirty="0" err="1"/>
              <a:t>geo_full</a:t>
            </a:r>
            <a:r>
              <a:rPr lang="ru-RU" sz="1600" dirty="0"/>
              <a:t>', где объединил их в один столбец. Исходные столбцы удалил.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437F5-FA5D-42B1-99C4-9240B79E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429000"/>
            <a:ext cx="9937072" cy="9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17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Data Preparation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engineering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283731"/>
            <a:ext cx="997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Перед тем как перейти к моделированию, удалил все не нужные столбцы и закодировал оставшиеся методом </a:t>
            </a:r>
            <a:r>
              <a:rPr lang="en-US" sz="1400" dirty="0" err="1"/>
              <a:t>get_dummies</a:t>
            </a:r>
            <a:r>
              <a:rPr lang="en-US" sz="1400" dirty="0"/>
              <a:t> </a:t>
            </a:r>
            <a:r>
              <a:rPr lang="ru-RU" sz="1400" dirty="0"/>
              <a:t>из библиотеки </a:t>
            </a:r>
            <a:r>
              <a:rPr lang="en-US" sz="1400" dirty="0"/>
              <a:t>pandas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D92FA0-749E-4922-99C7-E32BF3FA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1" y="2148398"/>
            <a:ext cx="10062617" cy="27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31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BBC6B-8BA9-4CD9-AA30-BAE5B70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работы: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ED61B-FBB3-4F8A-B5AF-672AD488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Modeling</a:t>
            </a:r>
            <a:r>
              <a:rPr lang="ru-RU" b="1" dirty="0"/>
              <a:t> / </a:t>
            </a:r>
            <a:r>
              <a:rPr lang="en-US" b="1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95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Modeling</a:t>
            </a:r>
            <a:r>
              <a:rPr lang="ru-RU" sz="1600" b="1" dirty="0"/>
              <a:t> / </a:t>
            </a:r>
            <a:r>
              <a:rPr lang="en-US" sz="1600" b="1" dirty="0"/>
              <a:t>Evaluation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Выбор модели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283731"/>
            <a:ext cx="99718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Так как нам необходима модель, выдающая результат формата </a:t>
            </a:r>
            <a:r>
              <a:rPr lang="en-US" sz="1400" dirty="0"/>
              <a:t>1|0 </a:t>
            </a:r>
            <a:r>
              <a:rPr lang="ru-RU" sz="1400" dirty="0"/>
              <a:t>на категориальных признаках, решил остановиться на моделях случайного леса и логистической регрессии.</a:t>
            </a:r>
          </a:p>
          <a:p>
            <a:r>
              <a:rPr lang="ru-RU" sz="1400" dirty="0"/>
              <a:t>Для начала решил проверить на метрике </a:t>
            </a:r>
            <a:r>
              <a:rPr lang="en-US" sz="1400" dirty="0"/>
              <a:t>accuracy </a:t>
            </a:r>
            <a:r>
              <a:rPr lang="ru-RU" sz="1400" dirty="0"/>
              <a:t>не будут ли модели переобученными, использовав кросс валидацию. </a:t>
            </a:r>
          </a:p>
          <a:p>
            <a:endParaRPr lang="ru-RU" sz="1400" dirty="0"/>
          </a:p>
          <a:p>
            <a:r>
              <a:rPr lang="ru-RU" sz="1400" dirty="0"/>
              <a:t>В связи с тем, что предоставленные данные оказались не сбалансированными (всего 3 % выборки имеют целевое действие) применил параметр </a:t>
            </a:r>
            <a:r>
              <a:rPr lang="en-US" sz="1400" dirty="0" err="1"/>
              <a:t>class_weight</a:t>
            </a:r>
            <a:r>
              <a:rPr lang="ru-RU" sz="1400" dirty="0"/>
              <a:t>, указав в нем значение </a:t>
            </a:r>
            <a:r>
              <a:rPr lang="en-US" sz="1400" dirty="0"/>
              <a:t>'balanced’</a:t>
            </a:r>
            <a:r>
              <a:rPr lang="ru-RU" sz="1400" dirty="0"/>
              <a:t>.</a:t>
            </a:r>
            <a:endParaRPr lang="en-US" sz="1400" dirty="0"/>
          </a:p>
          <a:p>
            <a:endParaRPr lang="ru-RU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EE25AD-CF21-4023-9549-6E6D8117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1" y="3203345"/>
            <a:ext cx="9762838" cy="16703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5491E4-94FB-4027-B4BB-CD586F80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71" y="5015635"/>
            <a:ext cx="9762839" cy="507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84ADF-CC13-4892-AA18-5DED13C6AAF1}"/>
              </a:ext>
            </a:extLst>
          </p:cNvPr>
          <p:cNvSpPr txBox="1"/>
          <p:nvPr/>
        </p:nvSpPr>
        <p:spPr>
          <a:xfrm>
            <a:off x="1154954" y="5712691"/>
            <a:ext cx="7160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Стандартные отклонения оказались не велики, двигаемся дальше..</a:t>
            </a:r>
          </a:p>
        </p:txBody>
      </p:sp>
    </p:spTree>
    <p:extLst>
      <p:ext uri="{BB962C8B-B14F-4D97-AF65-F5344CB8AC3E}">
        <p14:creationId xmlns:p14="http://schemas.microsoft.com/office/powerpoint/2010/main" val="1197275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Modeling</a:t>
            </a:r>
            <a:r>
              <a:rPr lang="ru-RU" sz="1600" b="1" dirty="0"/>
              <a:t> / </a:t>
            </a:r>
            <a:r>
              <a:rPr lang="en-US" sz="1600" b="1" dirty="0"/>
              <a:t>Evaluation</a:t>
            </a:r>
            <a:br>
              <a:rPr lang="en-US" sz="1600" dirty="0"/>
            </a:b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8F1CB-C142-40D4-9AEA-7CC7DE94B065}"/>
              </a:ext>
            </a:extLst>
          </p:cNvPr>
          <p:cNvSpPr txBox="1"/>
          <p:nvPr/>
        </p:nvSpPr>
        <p:spPr>
          <a:xfrm>
            <a:off x="1191491" y="84050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Оценка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283731"/>
            <a:ext cx="9971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Далее обучил модели на тренировочной выборке и построил графики ROC кривых для каждой модели на тестовых выборках. Чтобы оценить модели и определиться с какой моделью работать дальше.</a:t>
            </a:r>
          </a:p>
          <a:p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C2C027-45D9-4CB4-A39A-37B8900B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30" y="2255260"/>
            <a:ext cx="5505450" cy="4314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272AB-962C-4B03-867D-6191E4DBD637}"/>
              </a:ext>
            </a:extLst>
          </p:cNvPr>
          <p:cNvSpPr txBox="1"/>
          <p:nvPr/>
        </p:nvSpPr>
        <p:spPr>
          <a:xfrm>
            <a:off x="7131627" y="2161309"/>
            <a:ext cx="40316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 диаграмме видно, что незначительно, но логистическая регрессия показала лучший результат.</a:t>
            </a:r>
          </a:p>
          <a:p>
            <a:endParaRPr lang="ru-RU" sz="1600" dirty="0"/>
          </a:p>
          <a:p>
            <a:r>
              <a:rPr lang="ru-RU" sz="1600" dirty="0"/>
              <a:t>Результат </a:t>
            </a:r>
            <a:r>
              <a:rPr lang="en-US" sz="1600" dirty="0"/>
              <a:t>ROC-AUC</a:t>
            </a:r>
            <a:r>
              <a:rPr lang="ru-RU" sz="1600" dirty="0"/>
              <a:t> выше порогового значения из задания в </a:t>
            </a:r>
            <a:r>
              <a:rPr lang="en-US" sz="1600" dirty="0"/>
              <a:t>0.65</a:t>
            </a:r>
            <a:r>
              <a:rPr lang="ru-RU" sz="1600" dirty="0"/>
              <a:t>.</a:t>
            </a:r>
          </a:p>
          <a:p>
            <a:r>
              <a:rPr lang="en-US" sz="1600" dirty="0"/>
              <a:t>Accuracy </a:t>
            </a:r>
            <a:r>
              <a:rPr lang="ru-RU" sz="1600" dirty="0"/>
              <a:t>= 53,67%  (выше поднять не получилось).</a:t>
            </a:r>
          </a:p>
          <a:p>
            <a:r>
              <a:rPr lang="ru-RU" sz="1600" dirty="0"/>
              <a:t>Стандартное отклонение из предыдущего теста невелико, всего 0.33 %.</a:t>
            </a:r>
          </a:p>
          <a:p>
            <a:r>
              <a:rPr lang="ru-RU" sz="1600" dirty="0"/>
              <a:t>В целом значения отвечают требованиям задания, следовательно остановился на модели логистической регрессии.</a:t>
            </a:r>
          </a:p>
        </p:txBody>
      </p:sp>
    </p:spTree>
    <p:extLst>
      <p:ext uri="{BB962C8B-B14F-4D97-AF65-F5344CB8AC3E}">
        <p14:creationId xmlns:p14="http://schemas.microsoft.com/office/powerpoint/2010/main" val="3455380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BBC6B-8BA9-4CD9-AA30-BAE5B70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работы: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ED61B-FBB3-4F8A-B5AF-672AD488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59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Deployment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657803"/>
            <a:ext cx="99718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Сервис решил реализовывать на основе фреймворка </a:t>
            </a:r>
            <a:r>
              <a:rPr lang="en-US" sz="1400" dirty="0" err="1"/>
              <a:t>FastAPI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ru-RU" sz="1400" dirty="0"/>
              <a:t>Для начала в </a:t>
            </a:r>
            <a:r>
              <a:rPr lang="en-US" sz="1400" dirty="0"/>
              <a:t>PyCharm </a:t>
            </a:r>
            <a:r>
              <a:rPr lang="ru-RU" sz="1400" dirty="0"/>
              <a:t>создал проект с конвейером </a:t>
            </a:r>
            <a:r>
              <a:rPr lang="en-US" sz="1400" dirty="0"/>
              <a:t>Pipeline</a:t>
            </a:r>
            <a:r>
              <a:rPr lang="ru-RU" sz="1400" dirty="0"/>
              <a:t>, целью которого является предобработка данных и обучение модели, на выходе скрипт выдает готовый </a:t>
            </a:r>
            <a:r>
              <a:rPr lang="en-US" sz="1400" dirty="0"/>
              <a:t>Pipeline </a:t>
            </a:r>
            <a:r>
              <a:rPr lang="ru-RU" sz="1400" dirty="0"/>
              <a:t>с обученной моделью в формате </a:t>
            </a:r>
            <a:r>
              <a:rPr lang="en-US" sz="1400" dirty="0"/>
              <a:t>pickle</a:t>
            </a:r>
            <a:r>
              <a:rPr lang="ru-RU" sz="1400" dirty="0"/>
              <a:t>.</a:t>
            </a:r>
          </a:p>
          <a:p>
            <a:endParaRPr lang="ru-RU" sz="1400" dirty="0"/>
          </a:p>
          <a:p>
            <a:r>
              <a:rPr lang="ru-RU" sz="1400" dirty="0"/>
              <a:t>Для удобства контроля за работой скрипта настроил </a:t>
            </a:r>
            <a:r>
              <a:rPr lang="ru-RU" sz="1400" dirty="0" err="1"/>
              <a:t>логгирование</a:t>
            </a:r>
            <a:r>
              <a:rPr lang="ru-RU" sz="1400" dirty="0"/>
              <a:t> с помощью библиотеки </a:t>
            </a:r>
            <a:r>
              <a:rPr lang="en-US" sz="1400" dirty="0"/>
              <a:t>logging.</a:t>
            </a:r>
            <a:endParaRPr lang="ru-RU" sz="1400" dirty="0"/>
          </a:p>
          <a:p>
            <a:endParaRPr lang="ru-RU" sz="1400" dirty="0"/>
          </a:p>
          <a:p>
            <a:r>
              <a:rPr lang="ru-RU" sz="1400" dirty="0"/>
              <a:t>Также </a:t>
            </a:r>
            <a:r>
              <a:rPr lang="en-US" sz="1400" dirty="0"/>
              <a:t>pickle-</a:t>
            </a:r>
            <a:r>
              <a:rPr lang="ru-RU" sz="1400" dirty="0"/>
              <a:t>файл содержит метаданные с названием модели и ее метриках, версию, дату производства, и сведения об авторе.</a:t>
            </a:r>
          </a:p>
          <a:p>
            <a:endParaRPr lang="ru-RU" sz="1400" dirty="0"/>
          </a:p>
          <a:p>
            <a:r>
              <a:rPr lang="ru-RU" sz="1400" dirty="0"/>
              <a:t>Ознакомиться со скриптом можно в репозитории проекта.</a:t>
            </a:r>
            <a:endParaRPr lang="en-US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21622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AD9CC-C284-47A7-B8C0-BF6ABFE0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решения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D11B-7643-4FAF-BC16-EB0D90D81697}"/>
              </a:ext>
            </a:extLst>
          </p:cNvPr>
          <p:cNvSpPr txBox="1"/>
          <p:nvPr/>
        </p:nvSpPr>
        <p:spPr>
          <a:xfrm>
            <a:off x="771525" y="1598757"/>
            <a:ext cx="10593820" cy="389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ru-RU" sz="1600" dirty="0">
                <a:latin typeface="+mj-lt"/>
                <a:ea typeface="+mj-ea"/>
                <a:cs typeface="+mj-cs"/>
              </a:rPr>
              <a:t>Общее: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ru-RU" sz="2000" dirty="0">
                <a:latin typeface="+mj-lt"/>
                <a:ea typeface="+mj-ea"/>
                <a:cs typeface="+mj-cs"/>
              </a:rPr>
              <a:t>Формат файла — </a:t>
            </a:r>
            <a:r>
              <a:rPr lang="ru-RU" sz="2000" dirty="0" err="1">
                <a:latin typeface="+mj-lt"/>
                <a:ea typeface="+mj-ea"/>
                <a:cs typeface="+mj-cs"/>
              </a:rPr>
              <a:t>Jupyter</a:t>
            </a:r>
            <a:r>
              <a:rPr lang="ru-RU" sz="2000" dirty="0">
                <a:latin typeface="+mj-lt"/>
                <a:ea typeface="+mj-ea"/>
                <a:cs typeface="+mj-cs"/>
              </a:rPr>
              <a:t> </a:t>
            </a:r>
            <a:r>
              <a:rPr lang="ru-RU" sz="2000" dirty="0" err="1">
                <a:latin typeface="+mj-lt"/>
                <a:ea typeface="+mj-ea"/>
                <a:cs typeface="+mj-cs"/>
              </a:rPr>
              <a:t>Notebook</a:t>
            </a:r>
            <a:r>
              <a:rPr lang="ru-RU" sz="2000" dirty="0">
                <a:latin typeface="+mj-lt"/>
                <a:ea typeface="+mj-ea"/>
                <a:cs typeface="+mj-cs"/>
              </a:rPr>
              <a:t>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ru-RU" sz="2000" dirty="0">
                <a:latin typeface="+mj-lt"/>
                <a:ea typeface="+mj-ea"/>
                <a:cs typeface="+mj-cs"/>
              </a:rPr>
              <a:t>Содержание — код для чтения, обработки и EDA; получившиеся графики и текстовые комментарии, а также выводы по данным.</a:t>
            </a:r>
          </a:p>
          <a:p>
            <a:endParaRPr lang="ru-RU" dirty="0"/>
          </a:p>
          <a:p>
            <a:pPr marL="342900" indent="-3429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ru-RU" sz="1600" dirty="0">
                <a:latin typeface="+mj-lt"/>
                <a:ea typeface="+mj-ea"/>
                <a:cs typeface="+mj-cs"/>
              </a:rPr>
              <a:t>ML: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ru-RU" sz="2000" dirty="0">
                <a:latin typeface="+mj-lt"/>
                <a:ea typeface="+mj-ea"/>
                <a:cs typeface="+mj-cs"/>
              </a:rPr>
              <a:t>Формат файла — (минимум) .</a:t>
            </a:r>
            <a:r>
              <a:rPr lang="ru-RU" sz="2000" dirty="0" err="1">
                <a:latin typeface="+mj-lt"/>
                <a:ea typeface="+mj-ea"/>
                <a:cs typeface="+mj-cs"/>
              </a:rPr>
              <a:t>py</a:t>
            </a:r>
            <a:r>
              <a:rPr lang="ru-RU" sz="2000" dirty="0">
                <a:latin typeface="+mj-lt"/>
                <a:ea typeface="+mj-ea"/>
                <a:cs typeface="+mj-cs"/>
              </a:rPr>
              <a:t>-скрипт с инструкцией по локальному запуску или (максимум) </a:t>
            </a:r>
            <a:r>
              <a:rPr lang="ru-RU" sz="2000" dirty="0" err="1">
                <a:latin typeface="+mj-lt"/>
                <a:ea typeface="+mj-ea"/>
                <a:cs typeface="+mj-cs"/>
              </a:rPr>
              <a:t>localhost</a:t>
            </a:r>
            <a:r>
              <a:rPr lang="ru-RU" sz="2000" dirty="0">
                <a:latin typeface="+mj-lt"/>
                <a:ea typeface="+mj-ea"/>
                <a:cs typeface="+mj-cs"/>
              </a:rPr>
              <a:t> </a:t>
            </a:r>
            <a:r>
              <a:rPr lang="ru-RU" sz="2000" dirty="0" err="1">
                <a:latin typeface="+mj-lt"/>
                <a:ea typeface="+mj-ea"/>
                <a:cs typeface="+mj-cs"/>
              </a:rPr>
              <a:t>web</a:t>
            </a:r>
            <a:r>
              <a:rPr lang="ru-RU" sz="2000" dirty="0">
                <a:latin typeface="+mj-lt"/>
                <a:ea typeface="+mj-ea"/>
                <a:cs typeface="+mj-cs"/>
              </a:rPr>
              <a:t> </a:t>
            </a:r>
            <a:r>
              <a:rPr lang="ru-RU" sz="2000" dirty="0" err="1">
                <a:latin typeface="+mj-lt"/>
                <a:ea typeface="+mj-ea"/>
                <a:cs typeface="+mj-cs"/>
              </a:rPr>
              <a:t>app</a:t>
            </a:r>
            <a:r>
              <a:rPr lang="ru-RU" sz="2000" dirty="0">
                <a:latin typeface="+mj-lt"/>
                <a:ea typeface="+mj-ea"/>
                <a:cs typeface="+mj-cs"/>
              </a:rPr>
              <a:t>.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ru-RU" sz="2000" dirty="0">
                <a:latin typeface="+mj-lt"/>
                <a:ea typeface="+mj-ea"/>
                <a:cs typeface="+mj-cs"/>
              </a:rPr>
              <a:t>Содержание — модель, берущая на вход строку с данными по визиту (согласно схеме данных) и отдающая на выход результат предсказания по отдельному событию в числовом формате 0|1</a:t>
            </a:r>
          </a:p>
        </p:txBody>
      </p:sp>
    </p:spTree>
    <p:extLst>
      <p:ext uri="{BB962C8B-B14F-4D97-AF65-F5344CB8AC3E}">
        <p14:creationId xmlns:p14="http://schemas.microsoft.com/office/powerpoint/2010/main" val="1818501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Deployment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657803"/>
            <a:ext cx="99718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Для создания </a:t>
            </a:r>
            <a:r>
              <a:rPr lang="en-US" sz="1400" dirty="0"/>
              <a:t>API </a:t>
            </a:r>
            <a:r>
              <a:rPr lang="ru-RU" sz="1400" dirty="0"/>
              <a:t>написал скрипт </a:t>
            </a:r>
            <a:r>
              <a:rPr lang="en-US" sz="1400" dirty="0"/>
              <a:t>main.py</a:t>
            </a:r>
            <a:r>
              <a:rPr lang="ru-RU" sz="1400" dirty="0"/>
              <a:t>.</a:t>
            </a:r>
          </a:p>
          <a:p>
            <a:r>
              <a:rPr lang="ru-RU" sz="1400" dirty="0"/>
              <a:t>Где реализовал запросы по </a:t>
            </a:r>
            <a:r>
              <a:rPr lang="en-US" sz="1400" dirty="0"/>
              <a:t>API</a:t>
            </a:r>
            <a:r>
              <a:rPr lang="ru-RU" sz="1400" dirty="0"/>
              <a:t> аналогично тому, как это было сделано на уроках.</a:t>
            </a:r>
          </a:p>
          <a:p>
            <a:endParaRPr lang="en-US" sz="1400" dirty="0"/>
          </a:p>
          <a:p>
            <a:r>
              <a:rPr lang="ru-RU" sz="1400" dirty="0"/>
              <a:t>Единственная проблема с которой столкнулся во время написания кода, это то, что не все объекты начального </a:t>
            </a:r>
            <a:r>
              <a:rPr lang="ru-RU" sz="1400" dirty="0" err="1"/>
              <a:t>датафрейма</a:t>
            </a:r>
            <a:r>
              <a:rPr lang="ru-RU" sz="1400" dirty="0"/>
              <a:t> из которого я брал тестовые данные для сервиса, были полные.</a:t>
            </a:r>
          </a:p>
          <a:p>
            <a:endParaRPr lang="ru-RU" sz="1400" dirty="0"/>
          </a:p>
          <a:p>
            <a:r>
              <a:rPr lang="ru-RU" sz="1400" dirty="0"/>
              <a:t>Часть объектов содержало пропуски, и сервис выдавал ошибку.</a:t>
            </a:r>
          </a:p>
          <a:p>
            <a:r>
              <a:rPr lang="ru-RU" sz="1400" dirty="0"/>
              <a:t>Так как </a:t>
            </a:r>
            <a:r>
              <a:rPr lang="en-US" sz="1400" dirty="0"/>
              <a:t>pipeline</a:t>
            </a:r>
            <a:r>
              <a:rPr lang="ru-RU" sz="1400" dirty="0"/>
              <a:t> предполагал наличие пропусков и содержал код для их обработки, в скрипте </a:t>
            </a:r>
            <a:r>
              <a:rPr lang="en-US" sz="1400" dirty="0"/>
              <a:t>main.py</a:t>
            </a:r>
            <a:r>
              <a:rPr lang="ru-RU" sz="1400" dirty="0"/>
              <a:t>, в </a:t>
            </a:r>
            <a:r>
              <a:rPr lang="ru-RU" sz="1400" dirty="0" err="1"/>
              <a:t>тайпхинты</a:t>
            </a:r>
            <a:r>
              <a:rPr lang="ru-RU" sz="1400" dirty="0"/>
              <a:t> к переменным класса </a:t>
            </a:r>
            <a:r>
              <a:rPr lang="en-US" sz="1400" dirty="0"/>
              <a:t>Form</a:t>
            </a:r>
            <a:r>
              <a:rPr lang="ru-RU" sz="1400" dirty="0"/>
              <a:t>, добавил конструкцию </a:t>
            </a:r>
            <a:r>
              <a:rPr lang="en-US" sz="1400" dirty="0"/>
              <a:t>“ | None = None”</a:t>
            </a:r>
            <a:r>
              <a:rPr lang="ru-RU" sz="1400" dirty="0"/>
              <a:t>.</a:t>
            </a:r>
            <a:endParaRPr lang="en-US" sz="1400" dirty="0"/>
          </a:p>
          <a:p>
            <a:r>
              <a:rPr lang="ru-RU" sz="1400" dirty="0"/>
              <a:t>Это позволило сервису принимать на вход атрибуты с пустыми значениями.</a:t>
            </a:r>
          </a:p>
          <a:p>
            <a:endParaRPr lang="ru-RU" sz="1400" dirty="0"/>
          </a:p>
          <a:p>
            <a:r>
              <a:rPr lang="ru-RU" sz="1400" dirty="0"/>
              <a:t>Пример кода:</a:t>
            </a:r>
          </a:p>
          <a:p>
            <a:endParaRPr lang="ru-RU" sz="1400" dirty="0"/>
          </a:p>
          <a:p>
            <a:endParaRPr lang="ru-R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Создание </a:t>
            </a:r>
            <a:r>
              <a:rPr lang="en-US" dirty="0"/>
              <a:t>API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C363CC-A903-40AC-ABBF-ADCB66390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999" y="3663156"/>
            <a:ext cx="3299892" cy="29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5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Deployment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91491" y="1657803"/>
            <a:ext cx="99718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Так как сервис берет на вход определенные заданием данные, у меня в формате </a:t>
            </a:r>
            <a:r>
              <a:rPr lang="en-US" sz="1400" dirty="0"/>
              <a:t>json</a:t>
            </a:r>
            <a:r>
              <a:rPr lang="ru-RU" sz="1400" dirty="0"/>
              <a:t>.</a:t>
            </a:r>
          </a:p>
          <a:p>
            <a:r>
              <a:rPr lang="ru-RU" sz="1400" dirty="0"/>
              <a:t>Понадобилось </a:t>
            </a:r>
            <a:r>
              <a:rPr lang="en-US" sz="1400" dirty="0"/>
              <a:t>n-</a:t>
            </a:r>
            <a:r>
              <a:rPr lang="ru-RU" sz="1400" dirty="0" err="1"/>
              <a:t>ное</a:t>
            </a:r>
            <a:r>
              <a:rPr lang="ru-RU" sz="1400" dirty="0"/>
              <a:t> количество таких </a:t>
            </a:r>
            <a:r>
              <a:rPr lang="en-US" sz="1400" dirty="0"/>
              <a:t>json’</a:t>
            </a:r>
            <a:r>
              <a:rPr lang="ru-RU" sz="1400" dirty="0" err="1"/>
              <a:t>ов</a:t>
            </a:r>
            <a:r>
              <a:rPr lang="ru-RU" sz="1400" dirty="0"/>
              <a:t> для проверки работы сервиса.</a:t>
            </a:r>
          </a:p>
          <a:p>
            <a:endParaRPr lang="ru-RU" sz="1400" dirty="0"/>
          </a:p>
          <a:p>
            <a:r>
              <a:rPr lang="ru-RU" sz="1400" dirty="0"/>
              <a:t>Чтобы не делать их вручную, написал небольшой скрипт, который нарезает </a:t>
            </a:r>
            <a:r>
              <a:rPr lang="en-US" sz="1400" dirty="0"/>
              <a:t>n-</a:t>
            </a:r>
            <a:r>
              <a:rPr lang="ru-RU" sz="1400" dirty="0" err="1"/>
              <a:t>ное</a:t>
            </a:r>
            <a:r>
              <a:rPr lang="ru-RU" sz="1400" dirty="0"/>
              <a:t> количество </a:t>
            </a:r>
            <a:r>
              <a:rPr lang="ru-RU" sz="1400" dirty="0" err="1"/>
              <a:t>рандомных</a:t>
            </a:r>
            <a:r>
              <a:rPr lang="ru-RU" sz="1400" dirty="0"/>
              <a:t> объектов и сохраняет их в отдельные файлы формата</a:t>
            </a:r>
            <a:r>
              <a:rPr lang="en-US" sz="1400" dirty="0"/>
              <a:t> json.</a:t>
            </a:r>
            <a:endParaRPr lang="ru-RU" sz="1400" dirty="0"/>
          </a:p>
          <a:p>
            <a:endParaRPr lang="ru-RU" sz="1400" dirty="0"/>
          </a:p>
          <a:p>
            <a:endParaRPr lang="ru-R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Тестовые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B28DBE-3FE1-4A7E-B8ED-CD913527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3120657"/>
            <a:ext cx="9917790" cy="27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31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en-US" sz="1600" b="1" dirty="0"/>
              <a:t>Deployment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Образец тестового </a:t>
            </a:r>
            <a:r>
              <a:rPr lang="en-US" dirty="0"/>
              <a:t>json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DCA86B-5109-465E-8944-9E01B6AB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08" y="1288471"/>
            <a:ext cx="7162202" cy="531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4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BBC6B-8BA9-4CD9-AA30-BAE5B70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Презентация работы сервиса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5ED61B-FBB3-4F8A-B5AF-672AD488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Анализ сайта «</a:t>
            </a:r>
            <a:r>
              <a:rPr lang="ru-RU" dirty="0" err="1"/>
              <a:t>СберАвтоподписка</a:t>
            </a:r>
            <a:r>
              <a:rPr lang="ru-RU" dirty="0"/>
              <a:t>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27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ru-RU" sz="1600" b="1" dirty="0"/>
              <a:t>Презентация работы сервиса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8732982" y="2424941"/>
            <a:ext cx="332509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1. Запустить </a:t>
            </a:r>
            <a:r>
              <a:rPr lang="en-US" sz="1400" dirty="0" err="1"/>
              <a:t>GitBash</a:t>
            </a:r>
            <a:r>
              <a:rPr lang="en-US" sz="1400" dirty="0"/>
              <a:t> </a:t>
            </a:r>
            <a:r>
              <a:rPr lang="ru-RU" sz="1400" dirty="0"/>
              <a:t>в папке со скриптом </a:t>
            </a:r>
            <a:r>
              <a:rPr lang="en-US" sz="1400" dirty="0"/>
              <a:t>main.py.</a:t>
            </a:r>
          </a:p>
          <a:p>
            <a:r>
              <a:rPr lang="ru-RU" sz="1400" dirty="0"/>
              <a:t>У меня он расположен в папке </a:t>
            </a:r>
            <a:r>
              <a:rPr lang="en-US" sz="1400" dirty="0"/>
              <a:t>“auto-subscription</a:t>
            </a:r>
            <a:r>
              <a:rPr lang="ru-RU" sz="1400" dirty="0"/>
              <a:t>_</a:t>
            </a:r>
            <a:r>
              <a:rPr lang="en-US" sz="1400" dirty="0"/>
              <a:t>service”.</a:t>
            </a:r>
            <a:br>
              <a:rPr lang="en-US" sz="1400" dirty="0"/>
            </a:br>
            <a:br>
              <a:rPr lang="ru-RU" sz="1400" dirty="0"/>
            </a:br>
            <a:r>
              <a:rPr lang="ru-RU" sz="1400" dirty="0"/>
              <a:t>Это можно сделать двумя способами:</a:t>
            </a:r>
            <a:br>
              <a:rPr lang="ru-RU" sz="1400" dirty="0"/>
            </a:br>
            <a:r>
              <a:rPr lang="ru-RU" sz="1400" dirty="0"/>
              <a:t>- запустить </a:t>
            </a:r>
            <a:r>
              <a:rPr lang="en-US" sz="1400" dirty="0" err="1"/>
              <a:t>GitBash</a:t>
            </a:r>
            <a:r>
              <a:rPr lang="en-US" sz="1400" dirty="0"/>
              <a:t> </a:t>
            </a:r>
            <a:r>
              <a:rPr lang="ru-RU" sz="1400" dirty="0"/>
              <a:t>из окна </a:t>
            </a:r>
            <a:r>
              <a:rPr lang="en-US" sz="1400" dirty="0"/>
              <a:t>Windows (</a:t>
            </a:r>
            <a:r>
              <a:rPr lang="ru-RU" sz="1400" dirty="0"/>
              <a:t>как на рисунке)</a:t>
            </a:r>
            <a:br>
              <a:rPr lang="ru-RU" sz="1400" dirty="0"/>
            </a:br>
            <a:r>
              <a:rPr lang="ru-RU" sz="1400" dirty="0"/>
              <a:t>- либо запустить </a:t>
            </a:r>
            <a:r>
              <a:rPr lang="en-US" sz="1400" dirty="0" err="1"/>
              <a:t>GitBash</a:t>
            </a:r>
            <a:r>
              <a:rPr lang="en-US" sz="1400" dirty="0"/>
              <a:t> </a:t>
            </a:r>
            <a:r>
              <a:rPr lang="ru-RU" sz="1400" dirty="0"/>
              <a:t>и перейти в папку через консоль.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Запуск сервиса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FB9ADB-E61C-46DC-944D-07756D24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4" y="1657803"/>
            <a:ext cx="7857669" cy="45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47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ru-RU" sz="1600" b="1" dirty="0"/>
              <a:t>Презентация работы сервиса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029855" y="1455123"/>
            <a:ext cx="928716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2. Активировать виртуальное окружение.</a:t>
            </a:r>
          </a:p>
          <a:p>
            <a:endParaRPr lang="en-US" sz="1600" dirty="0"/>
          </a:p>
          <a:p>
            <a:r>
              <a:rPr lang="ru-RU" sz="1600" dirty="0"/>
              <a:t>Это можно сделать следующими командами:</a:t>
            </a:r>
          </a:p>
          <a:p>
            <a:pPr lvl="1"/>
            <a:r>
              <a:rPr lang="ru-RU" sz="1400" dirty="0"/>
              <a:t>&gt;&gt; </a:t>
            </a:r>
            <a:r>
              <a:rPr lang="ru-RU" sz="1400" dirty="0" err="1"/>
              <a:t>conda</a:t>
            </a:r>
            <a:r>
              <a:rPr lang="ru-RU" sz="1400" dirty="0"/>
              <a:t> </a:t>
            </a:r>
            <a:r>
              <a:rPr lang="ru-RU" sz="1400" dirty="0" err="1"/>
              <a:t>activate</a:t>
            </a:r>
            <a:r>
              <a:rPr lang="ru-RU" sz="1400" dirty="0"/>
              <a:t> # </a:t>
            </a:r>
            <a:r>
              <a:rPr lang="x-none" sz="1400" dirty="0"/>
              <a:t>эта</a:t>
            </a:r>
            <a:r>
              <a:rPr lang="ru-RU" sz="1400" dirty="0"/>
              <a:t> </a:t>
            </a:r>
            <a:r>
              <a:rPr lang="x-none" sz="1400" dirty="0"/>
              <a:t>команда</a:t>
            </a:r>
            <a:r>
              <a:rPr lang="ru-RU" sz="1400" dirty="0"/>
              <a:t> </a:t>
            </a:r>
            <a:r>
              <a:rPr lang="x-none" sz="1400" dirty="0"/>
              <a:t>активирует</a:t>
            </a:r>
            <a:r>
              <a:rPr lang="ru-RU" sz="1400" dirty="0"/>
              <a:t> </a:t>
            </a:r>
            <a:r>
              <a:rPr lang="x-none" sz="1400" dirty="0"/>
              <a:t>виртуальное</a:t>
            </a:r>
            <a:r>
              <a:rPr lang="ru-RU" sz="1400" dirty="0"/>
              <a:t> </a:t>
            </a:r>
            <a:r>
              <a:rPr lang="x-none" sz="1400" dirty="0"/>
              <a:t>окружение</a:t>
            </a:r>
            <a:r>
              <a:rPr lang="ru-RU" sz="1400" dirty="0"/>
              <a:t> </a:t>
            </a:r>
            <a:r>
              <a:rPr lang="x-none" sz="1400" dirty="0"/>
              <a:t>по</a:t>
            </a:r>
            <a:r>
              <a:rPr lang="ru-RU" sz="1400" dirty="0"/>
              <a:t> </a:t>
            </a:r>
            <a:r>
              <a:rPr lang="x-none" sz="1400" dirty="0"/>
              <a:t>умолчанию</a:t>
            </a:r>
            <a:r>
              <a:rPr lang="ru-RU" sz="1400" dirty="0"/>
              <a:t> (</a:t>
            </a:r>
            <a:r>
              <a:rPr lang="ru-RU" sz="1400" dirty="0" err="1"/>
              <a:t>base</a:t>
            </a:r>
            <a:r>
              <a:rPr lang="ru-RU" sz="1400" dirty="0"/>
              <a:t>)</a:t>
            </a:r>
          </a:p>
          <a:p>
            <a:pPr lvl="1"/>
            <a:r>
              <a:rPr lang="ru-RU" sz="1400" dirty="0"/>
              <a:t>&gt;&gt; </a:t>
            </a:r>
            <a:r>
              <a:rPr lang="ru-RU" sz="1400" dirty="0" err="1"/>
              <a:t>conda</a:t>
            </a:r>
            <a:r>
              <a:rPr lang="ru-RU" sz="1400" dirty="0"/>
              <a:t> </a:t>
            </a:r>
            <a:r>
              <a:rPr lang="ru-RU" sz="1400" dirty="0" err="1"/>
              <a:t>env</a:t>
            </a:r>
            <a:r>
              <a:rPr lang="ru-RU" sz="1400" dirty="0"/>
              <a:t> </a:t>
            </a:r>
            <a:r>
              <a:rPr lang="ru-RU" sz="1400" dirty="0" err="1"/>
              <a:t>list</a:t>
            </a:r>
            <a:r>
              <a:rPr lang="ru-RU" sz="1400" dirty="0"/>
              <a:t>  # </a:t>
            </a:r>
            <a:r>
              <a:rPr lang="x-none" sz="1400" dirty="0"/>
              <a:t>выводит</a:t>
            </a:r>
            <a:r>
              <a:rPr lang="ru-RU" sz="1400" dirty="0"/>
              <a:t> </a:t>
            </a:r>
            <a:r>
              <a:rPr lang="x-none" sz="1400" dirty="0"/>
              <a:t>список</a:t>
            </a:r>
            <a:r>
              <a:rPr lang="ru-RU" sz="1400" dirty="0"/>
              <a:t> </a:t>
            </a:r>
            <a:r>
              <a:rPr lang="x-none" sz="1400" dirty="0"/>
              <a:t>доступных</a:t>
            </a:r>
            <a:r>
              <a:rPr lang="ru-RU" sz="1400" dirty="0"/>
              <a:t> </a:t>
            </a:r>
            <a:r>
              <a:rPr lang="x-none" sz="1400" dirty="0"/>
              <a:t>окружений</a:t>
            </a:r>
            <a:endParaRPr lang="ru-RU" sz="1400" dirty="0"/>
          </a:p>
          <a:p>
            <a:pPr lvl="1"/>
            <a:r>
              <a:rPr lang="ru-RU" sz="1400" dirty="0"/>
              <a:t>&gt;&gt; </a:t>
            </a:r>
            <a:r>
              <a:rPr lang="ru-RU" sz="1400" dirty="0" err="1"/>
              <a:t>source</a:t>
            </a:r>
            <a:r>
              <a:rPr lang="ru-RU" sz="1400" dirty="0"/>
              <a:t> </a:t>
            </a:r>
            <a:r>
              <a:rPr lang="ru-RU" sz="1400" dirty="0" err="1"/>
              <a:t>activate</a:t>
            </a:r>
            <a:r>
              <a:rPr lang="ru-RU" sz="1400" dirty="0"/>
              <a:t> *** # </a:t>
            </a:r>
            <a:r>
              <a:rPr lang="x-none" sz="1400" dirty="0"/>
              <a:t>активирует</a:t>
            </a:r>
            <a:r>
              <a:rPr lang="ru-RU" sz="1400" dirty="0"/>
              <a:t> </a:t>
            </a:r>
            <a:r>
              <a:rPr lang="x-none" sz="1400" dirty="0"/>
              <a:t>указанное</a:t>
            </a:r>
            <a:r>
              <a:rPr lang="ru-RU" sz="1400" dirty="0"/>
              <a:t> </a:t>
            </a:r>
            <a:r>
              <a:rPr lang="x-none" sz="1400" dirty="0"/>
              <a:t>окружение</a:t>
            </a:r>
            <a:r>
              <a:rPr lang="ru-RU" sz="1400" dirty="0"/>
              <a:t> ***</a:t>
            </a:r>
          </a:p>
          <a:p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Запуск сервиса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F940E1-3D81-4CEC-A36A-97C3D1A8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55" y="3070873"/>
            <a:ext cx="7918404" cy="324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1288C-A353-400B-8181-94D3BE76E458}"/>
              </a:ext>
            </a:extLst>
          </p:cNvPr>
          <p:cNvSpPr txBox="1"/>
          <p:nvPr/>
        </p:nvSpPr>
        <p:spPr>
          <a:xfrm>
            <a:off x="9160598" y="3020817"/>
            <a:ext cx="26896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* Если необходимое окружение отсутствует, необходимо предварительно запустить скрипт </a:t>
            </a:r>
            <a:r>
              <a:rPr lang="en-US" sz="1600" dirty="0"/>
              <a:t>pipeline.py </a:t>
            </a:r>
            <a:r>
              <a:rPr lang="ru-RU" sz="1600" dirty="0"/>
              <a:t>из папки </a:t>
            </a:r>
            <a:r>
              <a:rPr lang="en-US" sz="1600" dirty="0"/>
              <a:t>“model” </a:t>
            </a:r>
            <a:r>
              <a:rPr lang="ru-RU" sz="1600" dirty="0"/>
              <a:t>через </a:t>
            </a:r>
            <a:r>
              <a:rPr lang="en-US" sz="1600" dirty="0"/>
              <a:t>PyCharm. </a:t>
            </a:r>
            <a:r>
              <a:rPr lang="ru-RU" sz="1600" dirty="0"/>
              <a:t>Он создаст необходимое окружение и файл </a:t>
            </a:r>
            <a:r>
              <a:rPr lang="en-US" sz="1600" dirty="0" err="1"/>
              <a:t>best_pipe.pkl</a:t>
            </a:r>
            <a:r>
              <a:rPr lang="ru-RU" sz="1600" dirty="0"/>
              <a:t>, необходимые для работы сервиса.</a:t>
            </a:r>
          </a:p>
        </p:txBody>
      </p:sp>
    </p:spTree>
    <p:extLst>
      <p:ext uri="{BB962C8B-B14F-4D97-AF65-F5344CB8AC3E}">
        <p14:creationId xmlns:p14="http://schemas.microsoft.com/office/powerpoint/2010/main" val="383572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ru-RU" sz="1600" b="1" dirty="0"/>
              <a:t>Презентация работы сервиса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54954" y="1288471"/>
            <a:ext cx="92871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  <a:r>
              <a:rPr lang="ru-RU" sz="1600" dirty="0"/>
              <a:t>. Запуск сервиса через </a:t>
            </a:r>
            <a:r>
              <a:rPr lang="en-US" sz="1600" dirty="0" err="1"/>
              <a:t>FastAPI</a:t>
            </a:r>
            <a:r>
              <a:rPr lang="ru-RU" sz="1600" dirty="0"/>
              <a:t>.</a:t>
            </a:r>
          </a:p>
          <a:p>
            <a:endParaRPr lang="en-US" sz="1600" dirty="0"/>
          </a:p>
          <a:p>
            <a:r>
              <a:rPr lang="ru-RU" sz="1600" dirty="0"/>
              <a:t>Команда: </a:t>
            </a:r>
          </a:p>
          <a:p>
            <a:r>
              <a:rPr lang="en-US" sz="1400" dirty="0"/>
              <a:t>	&gt;&gt; </a:t>
            </a:r>
            <a:r>
              <a:rPr lang="en-US" sz="1400" dirty="0" err="1"/>
              <a:t>uvicorn</a:t>
            </a:r>
            <a:r>
              <a:rPr lang="en-US" sz="1400" dirty="0"/>
              <a:t> </a:t>
            </a:r>
            <a:r>
              <a:rPr lang="en-US" sz="1400" dirty="0" err="1"/>
              <a:t>main:app</a:t>
            </a:r>
            <a:r>
              <a:rPr lang="en-US" sz="1400" dirty="0"/>
              <a:t> –reload</a:t>
            </a:r>
          </a:p>
          <a:p>
            <a:endParaRPr lang="en-US" sz="1400" dirty="0"/>
          </a:p>
          <a:p>
            <a:r>
              <a:rPr lang="en-US" sz="1400" dirty="0"/>
              <a:t>*</a:t>
            </a:r>
            <a:r>
              <a:rPr lang="ru-RU" sz="1400" dirty="0"/>
              <a:t>Если ранее не установлен фреймворк </a:t>
            </a:r>
            <a:r>
              <a:rPr lang="en-US" sz="1400" dirty="0" err="1"/>
              <a:t>FastAPI</a:t>
            </a:r>
            <a:r>
              <a:rPr lang="ru-RU" sz="1400" dirty="0"/>
              <a:t>, сперва нужно становить его </a:t>
            </a:r>
            <a:r>
              <a:rPr lang="ru-RU" sz="1400" dirty="0" err="1"/>
              <a:t>коммандой</a:t>
            </a:r>
            <a:r>
              <a:rPr lang="ru-RU" sz="1400" dirty="0"/>
              <a:t>:</a:t>
            </a:r>
          </a:p>
          <a:p>
            <a:r>
              <a:rPr lang="ru-RU" sz="1400" dirty="0"/>
              <a:t>	</a:t>
            </a:r>
            <a:r>
              <a:rPr lang="en-US" sz="1400" dirty="0"/>
              <a:t>&gt;&gt; </a:t>
            </a:r>
            <a:r>
              <a:rPr lang="ru-RU" sz="1400" dirty="0"/>
              <a:t>PIP </a:t>
            </a:r>
            <a:r>
              <a:rPr lang="ru-RU" sz="1400" dirty="0" err="1"/>
              <a:t>install</a:t>
            </a:r>
            <a:r>
              <a:rPr lang="ru-RU" sz="1400" dirty="0"/>
              <a:t> "</a:t>
            </a:r>
            <a:r>
              <a:rPr lang="ru-RU" sz="1400" dirty="0" err="1"/>
              <a:t>fastapi</a:t>
            </a:r>
            <a:r>
              <a:rPr lang="ru-RU" sz="1400" dirty="0"/>
              <a:t>[</a:t>
            </a:r>
            <a:r>
              <a:rPr lang="ru-RU" sz="1400" dirty="0" err="1"/>
              <a:t>all</a:t>
            </a:r>
            <a:r>
              <a:rPr lang="ru-RU" sz="1400" dirty="0"/>
              <a:t>]" # </a:t>
            </a:r>
            <a:r>
              <a:rPr lang="ru-RU" sz="1400" dirty="0" err="1"/>
              <a:t>all</a:t>
            </a:r>
            <a:endParaRPr lang="ru-RU" sz="1400" dirty="0"/>
          </a:p>
          <a:p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Запуск сервиса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42D8B0-9271-4A53-B14C-E5A4B117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7" y="3138651"/>
            <a:ext cx="8349673" cy="34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80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ru-RU" sz="1600" b="1" dirty="0"/>
              <a:t>Презентация работы сервиса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54954" y="1445887"/>
            <a:ext cx="92871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 </a:t>
            </a:r>
            <a:r>
              <a:rPr lang="ru-RU" sz="1600" dirty="0"/>
              <a:t>. Запустить</a:t>
            </a:r>
            <a:r>
              <a:rPr lang="en-US" sz="1600" dirty="0"/>
              <a:t> Postman</a:t>
            </a:r>
            <a:r>
              <a:rPr lang="ru-RU" sz="1600" dirty="0"/>
              <a:t>.</a:t>
            </a:r>
          </a:p>
          <a:p>
            <a:endParaRPr lang="ru-RU" sz="1600" dirty="0"/>
          </a:p>
          <a:p>
            <a:r>
              <a:rPr lang="ru-RU" sz="1600" dirty="0"/>
              <a:t>Сервис принимает только 3 вида запросов:</a:t>
            </a:r>
            <a:endParaRPr lang="en-US" sz="1600" dirty="0"/>
          </a:p>
          <a:p>
            <a:endParaRPr lang="ru-RU" sz="1600" dirty="0"/>
          </a:p>
          <a:p>
            <a:r>
              <a:rPr lang="en-US" sz="1600" dirty="0"/>
              <a:t>Get-</a:t>
            </a:r>
            <a:r>
              <a:rPr lang="ru-RU" sz="1600" dirty="0"/>
              <a:t>запросы:</a:t>
            </a:r>
          </a:p>
          <a:p>
            <a:r>
              <a:rPr lang="ru-RU" sz="1600" dirty="0"/>
              <a:t>	- </a:t>
            </a:r>
            <a:r>
              <a:rPr lang="en-US" sz="1600" dirty="0"/>
              <a:t>“status”</a:t>
            </a:r>
            <a:r>
              <a:rPr lang="ru-RU" sz="1600" dirty="0"/>
              <a:t> – </a:t>
            </a:r>
            <a:r>
              <a:rPr lang="ru-RU" sz="1600" dirty="0" err="1"/>
              <a:t>возращает</a:t>
            </a:r>
            <a:r>
              <a:rPr lang="ru-RU" sz="1600" dirty="0"/>
              <a:t> фразу </a:t>
            </a:r>
            <a:r>
              <a:rPr lang="en-US" sz="1600" dirty="0"/>
              <a:t>“I’m OK”</a:t>
            </a:r>
            <a:r>
              <a:rPr lang="ru-RU" sz="1600" dirty="0"/>
              <a:t>, если сервис запущен и все в порядке;</a:t>
            </a:r>
            <a:endParaRPr lang="en-US" sz="1600" dirty="0"/>
          </a:p>
          <a:p>
            <a:r>
              <a:rPr lang="en-US" sz="1600" dirty="0"/>
              <a:t>	- “version”</a:t>
            </a:r>
            <a:r>
              <a:rPr lang="ru-RU" sz="1600" dirty="0"/>
              <a:t> – возвращает информацию, указанную в метаданных к модели;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Post-</a:t>
            </a:r>
            <a:r>
              <a:rPr lang="ru-RU" sz="1600" dirty="0"/>
              <a:t>запрос:</a:t>
            </a:r>
          </a:p>
          <a:p>
            <a:r>
              <a:rPr lang="ru-RU" sz="1600" dirty="0"/>
              <a:t>	- </a:t>
            </a:r>
            <a:r>
              <a:rPr lang="en-US" sz="1600" dirty="0"/>
              <a:t>“predict” </a:t>
            </a:r>
            <a:r>
              <a:rPr lang="ru-RU" sz="1600" dirty="0"/>
              <a:t>– возвращает предсказания в формате </a:t>
            </a:r>
            <a:r>
              <a:rPr lang="en-US" sz="1600" dirty="0"/>
              <a:t>1|0 </a:t>
            </a:r>
            <a:r>
              <a:rPr lang="ru-RU" sz="1600" dirty="0"/>
              <a:t>по переданным атрибутам.</a:t>
            </a:r>
          </a:p>
          <a:p>
            <a:r>
              <a:rPr lang="ru-RU" sz="1600" dirty="0"/>
              <a:t>* в теле необходимо передать входные атрибуты в формате </a:t>
            </a:r>
            <a:r>
              <a:rPr lang="en-US" sz="1600" dirty="0"/>
              <a:t>json</a:t>
            </a:r>
          </a:p>
          <a:p>
            <a:endParaRPr lang="en-US" sz="1600" dirty="0"/>
          </a:p>
          <a:p>
            <a:r>
              <a:rPr lang="ru-RU" sz="1600" dirty="0"/>
              <a:t>Далее представлены примеры запросов.</a:t>
            </a:r>
            <a:endParaRPr lang="en-US" sz="1600" dirty="0"/>
          </a:p>
          <a:p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Запуск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336473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952A71-69C7-4134-A1BA-4181ADFB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07" y="1496290"/>
            <a:ext cx="6611042" cy="47428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ru-RU" sz="1600" b="1" dirty="0"/>
              <a:t>Презентация работы сервиса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54954" y="1496290"/>
            <a:ext cx="293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</a:t>
            </a:r>
            <a:r>
              <a:rPr lang="ru-RU" sz="1600" dirty="0"/>
              <a:t>запрос </a:t>
            </a:r>
            <a:r>
              <a:rPr lang="en-US" sz="1600" dirty="0"/>
              <a:t>“status”: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запросов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685D5-F6A0-49ED-8F0E-94CE43042E3E}"/>
              </a:ext>
            </a:extLst>
          </p:cNvPr>
          <p:cNvSpPr txBox="1"/>
          <p:nvPr/>
        </p:nvSpPr>
        <p:spPr>
          <a:xfrm>
            <a:off x="1154954" y="2118923"/>
            <a:ext cx="26092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Необходимо:</a:t>
            </a:r>
          </a:p>
          <a:p>
            <a:endParaRPr lang="ru-RU" sz="1600" dirty="0"/>
          </a:p>
          <a:p>
            <a:r>
              <a:rPr lang="ru-RU" sz="1600" dirty="0"/>
              <a:t>1. выбрать  вид запроса </a:t>
            </a:r>
            <a:r>
              <a:rPr lang="en-US" sz="1600" dirty="0"/>
              <a:t>GET</a:t>
            </a:r>
            <a:r>
              <a:rPr lang="ru-RU" sz="1600" dirty="0"/>
              <a:t>;</a:t>
            </a:r>
          </a:p>
          <a:p>
            <a:endParaRPr lang="ru-RU" sz="1600" dirty="0"/>
          </a:p>
          <a:p>
            <a:r>
              <a:rPr lang="ru-RU" sz="1600" dirty="0"/>
              <a:t>2. в строке ввести адрес сервера и порт через двоеточие, которые были выданы при запуске сервиса;</a:t>
            </a:r>
          </a:p>
          <a:p>
            <a:endParaRPr lang="ru-RU" sz="1600" dirty="0"/>
          </a:p>
          <a:p>
            <a:r>
              <a:rPr lang="ru-RU" sz="1600" dirty="0"/>
              <a:t>3. Через слеш ввести </a:t>
            </a:r>
            <a:r>
              <a:rPr lang="en-US" sz="1600" dirty="0"/>
              <a:t>“status”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12809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057A0B-0646-4A3D-8180-79674DC7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08" y="1496291"/>
            <a:ext cx="6600436" cy="471054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ru-RU" sz="1600" b="1" dirty="0"/>
              <a:t>Презентация работы сервиса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54954" y="1496290"/>
            <a:ext cx="293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</a:t>
            </a:r>
            <a:r>
              <a:rPr lang="ru-RU" sz="1600" dirty="0"/>
              <a:t>запрос </a:t>
            </a:r>
            <a:r>
              <a:rPr lang="en-US" sz="1600" dirty="0"/>
              <a:t>“version”: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запросов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7E189-09E1-4560-B7F1-9F11289E7BDA}"/>
              </a:ext>
            </a:extLst>
          </p:cNvPr>
          <p:cNvSpPr txBox="1"/>
          <p:nvPr/>
        </p:nvSpPr>
        <p:spPr>
          <a:xfrm>
            <a:off x="1154954" y="2118923"/>
            <a:ext cx="26092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Необходимо:</a:t>
            </a:r>
          </a:p>
          <a:p>
            <a:endParaRPr lang="ru-RU" sz="1600" dirty="0"/>
          </a:p>
          <a:p>
            <a:r>
              <a:rPr lang="ru-RU" sz="1600" dirty="0"/>
              <a:t>1. выбрать  вид запроса </a:t>
            </a:r>
            <a:r>
              <a:rPr lang="en-US" sz="1600" dirty="0"/>
              <a:t>GET</a:t>
            </a:r>
            <a:r>
              <a:rPr lang="ru-RU" sz="1600" dirty="0"/>
              <a:t>;</a:t>
            </a:r>
          </a:p>
          <a:p>
            <a:endParaRPr lang="ru-RU" sz="1600" dirty="0"/>
          </a:p>
          <a:p>
            <a:r>
              <a:rPr lang="ru-RU" sz="1600" dirty="0"/>
              <a:t>2. в строке ввести адрес сервера и порт через двоеточие, которые были выданы при запуске сервиса;</a:t>
            </a:r>
          </a:p>
          <a:p>
            <a:endParaRPr lang="ru-RU" sz="1600" dirty="0"/>
          </a:p>
          <a:p>
            <a:r>
              <a:rPr lang="ru-RU" sz="1600" dirty="0"/>
              <a:t>3. Через слеш ввести </a:t>
            </a:r>
            <a:r>
              <a:rPr lang="en-US" sz="1600" dirty="0"/>
              <a:t>“version”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196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A7051-B018-49E5-925A-30C324D9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оценки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B64954-2C60-4350-90AB-364DB506D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Общая часть.</a:t>
            </a:r>
          </a:p>
          <a:p>
            <a:r>
              <a:rPr lang="ru-RU" dirty="0"/>
              <a:t>EDA: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Корректная обработка данных: выброшены пустые атрибуты, убраны дубликаты, обработаны </a:t>
            </a:r>
            <a:r>
              <a:rPr lang="ru-RU" dirty="0" err="1"/>
              <a:t>NaN</a:t>
            </a:r>
            <a:r>
              <a:rPr lang="ru-RU" dirty="0"/>
              <a:t>-значения, таблицы сцеплены корректно.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Наличие релевантных визуализаций — подразумевается наличие визуализаций распределений (</a:t>
            </a:r>
            <a:r>
              <a:rPr lang="ru-RU" dirty="0" err="1"/>
              <a:t>histogram</a:t>
            </a:r>
            <a:r>
              <a:rPr lang="ru-RU" dirty="0"/>
              <a:t> / </a:t>
            </a:r>
            <a:r>
              <a:rPr lang="ru-RU" dirty="0" err="1"/>
              <a:t>boxplot</a:t>
            </a:r>
            <a:r>
              <a:rPr lang="ru-RU" dirty="0"/>
              <a:t>), опционально — динамика визитов и событий во времени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Нахождение основных корреляций (</a:t>
            </a:r>
            <a:r>
              <a:rPr lang="ru-RU" dirty="0" err="1"/>
              <a:t>heatmap</a:t>
            </a:r>
            <a:r>
              <a:rPr lang="ru-RU" dirty="0"/>
              <a:t> + выводы по полученным связям).</a:t>
            </a:r>
          </a:p>
        </p:txBody>
      </p:sp>
    </p:spTree>
    <p:extLst>
      <p:ext uri="{BB962C8B-B14F-4D97-AF65-F5344CB8AC3E}">
        <p14:creationId xmlns:p14="http://schemas.microsoft.com/office/powerpoint/2010/main" val="671142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CCD0D-5FD9-475D-ACEA-C36C8A2B8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22" y="1496290"/>
            <a:ext cx="6648329" cy="47428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CC117-8D2B-4605-AEA1-2B48C41A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376383"/>
            <a:ext cx="3698755" cy="390236"/>
          </a:xfrm>
        </p:spPr>
        <p:txBody>
          <a:bodyPr/>
          <a:lstStyle/>
          <a:p>
            <a:r>
              <a:rPr lang="ru-RU" sz="1600" b="1" dirty="0"/>
              <a:t>Презентация работы сервиса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59286-59EB-4DB5-BD02-AC11DBDB1C18}"/>
              </a:ext>
            </a:extLst>
          </p:cNvPr>
          <p:cNvSpPr txBox="1"/>
          <p:nvPr/>
        </p:nvSpPr>
        <p:spPr>
          <a:xfrm>
            <a:off x="1154954" y="1496290"/>
            <a:ext cx="293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 </a:t>
            </a:r>
            <a:r>
              <a:rPr lang="ru-RU" sz="1600" dirty="0"/>
              <a:t>запрос </a:t>
            </a:r>
            <a:r>
              <a:rPr lang="en-US" sz="1600" dirty="0"/>
              <a:t>“predict”:</a:t>
            </a:r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011B-2742-4D6E-AA1B-23EF48BC629C}"/>
              </a:ext>
            </a:extLst>
          </p:cNvPr>
          <p:cNvSpPr txBox="1"/>
          <p:nvPr/>
        </p:nvSpPr>
        <p:spPr>
          <a:xfrm>
            <a:off x="1154954" y="84287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запросов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5693B6-243C-457E-9DDD-7596ACB507E1}"/>
              </a:ext>
            </a:extLst>
          </p:cNvPr>
          <p:cNvSpPr txBox="1"/>
          <p:nvPr/>
        </p:nvSpPr>
        <p:spPr>
          <a:xfrm>
            <a:off x="1154954" y="2207290"/>
            <a:ext cx="31999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Необходимо:</a:t>
            </a:r>
          </a:p>
          <a:p>
            <a:r>
              <a:rPr lang="ru-RU" sz="1600" dirty="0"/>
              <a:t>1. Выбрать  вид запроса </a:t>
            </a:r>
            <a:r>
              <a:rPr lang="en-US" sz="1600" dirty="0"/>
              <a:t>POST</a:t>
            </a:r>
            <a:r>
              <a:rPr lang="ru-RU" sz="1600" dirty="0"/>
              <a:t>;</a:t>
            </a:r>
          </a:p>
          <a:p>
            <a:r>
              <a:rPr lang="ru-RU" sz="1600" dirty="0"/>
              <a:t>2. В строке ввести адрес сервера и порт через двоеточие, которые были выданы при запуске сервиса;</a:t>
            </a:r>
          </a:p>
          <a:p>
            <a:r>
              <a:rPr lang="ru-RU" sz="1600" dirty="0"/>
              <a:t>3. Через слеш ввести </a:t>
            </a:r>
            <a:r>
              <a:rPr lang="en-US" sz="1600" dirty="0"/>
              <a:t>“prediction”;</a:t>
            </a:r>
          </a:p>
          <a:p>
            <a:r>
              <a:rPr lang="en-US" sz="1600" dirty="0"/>
              <a:t>4. </a:t>
            </a:r>
            <a:r>
              <a:rPr lang="ru-RU" sz="1600" dirty="0"/>
              <a:t>Перейти на вкладку </a:t>
            </a:r>
            <a:r>
              <a:rPr lang="en-US" sz="1600" dirty="0"/>
              <a:t>“Body”;</a:t>
            </a:r>
          </a:p>
          <a:p>
            <a:r>
              <a:rPr lang="en-US" sz="1600" dirty="0"/>
              <a:t>5. </a:t>
            </a:r>
            <a:r>
              <a:rPr lang="ru-RU" sz="1600" dirty="0"/>
              <a:t>Выбрать </a:t>
            </a:r>
            <a:r>
              <a:rPr lang="en-US" sz="1600" dirty="0"/>
              <a:t>“raw” </a:t>
            </a:r>
            <a:r>
              <a:rPr lang="ru-RU" sz="1600" dirty="0"/>
              <a:t>и </a:t>
            </a:r>
            <a:r>
              <a:rPr lang="en-US" sz="1600" dirty="0"/>
              <a:t>“JSON”;</a:t>
            </a:r>
          </a:p>
          <a:p>
            <a:r>
              <a:rPr lang="en-US" sz="1600" dirty="0"/>
              <a:t>6. </a:t>
            </a:r>
            <a:r>
              <a:rPr lang="ru-RU" sz="1600" dirty="0"/>
              <a:t>В поле вставить данные из одного из заготовленных  тестовых файлов.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8CCF0-F8CA-4A9C-91C6-81E7CFD29B9D}"/>
              </a:ext>
            </a:extLst>
          </p:cNvPr>
          <p:cNvSpPr txBox="1"/>
          <p:nvPr/>
        </p:nvSpPr>
        <p:spPr>
          <a:xfrm>
            <a:off x="1104088" y="6273055"/>
            <a:ext cx="9983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Сервис выдал результат </a:t>
            </a:r>
            <a:r>
              <a:rPr lang="en-US" sz="1600" dirty="0"/>
              <a:t>“0,0”</a:t>
            </a:r>
            <a:r>
              <a:rPr lang="ru-RU" sz="1600" dirty="0"/>
              <a:t>, по мнению модели клиент </a:t>
            </a:r>
            <a:r>
              <a:rPr lang="ru-RU" sz="1600" dirty="0" err="1"/>
              <a:t>врятли</a:t>
            </a:r>
            <a:r>
              <a:rPr lang="ru-RU" sz="1600" dirty="0"/>
              <a:t> произведет целевое действие</a:t>
            </a:r>
          </a:p>
        </p:txBody>
      </p:sp>
    </p:spTree>
    <p:extLst>
      <p:ext uri="{BB962C8B-B14F-4D97-AF65-F5344CB8AC3E}">
        <p14:creationId xmlns:p14="http://schemas.microsoft.com/office/powerpoint/2010/main" val="1847401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530A7-59A5-4C4B-AE7F-D599CA5ACAC1}"/>
              </a:ext>
            </a:extLst>
          </p:cNvPr>
          <p:cNvSpPr txBox="1"/>
          <p:nvPr/>
        </p:nvSpPr>
        <p:spPr>
          <a:xfrm>
            <a:off x="2715491" y="3177309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этом все. Спасибо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370794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A7051-B018-49E5-925A-30C324D9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оценки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B64954-2C60-4350-90AB-364DB506D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17782"/>
            <a:ext cx="8946541" cy="483061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Специализация</a:t>
            </a:r>
          </a:p>
          <a:p>
            <a:r>
              <a:rPr lang="ru-RU" dirty="0"/>
              <a:t>ML: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Значение ошибки на тестовой выборке (сравнение с </a:t>
            </a:r>
            <a:r>
              <a:rPr lang="ru-RU" dirty="0" err="1"/>
              <a:t>бейслайном</a:t>
            </a:r>
            <a:r>
              <a:rPr lang="ru-RU" dirty="0"/>
              <a:t> по идентичной метрике качества).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Подход к работе с фичами: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Оценка проделанной работы с проработкой фичей: есть ли инжиниринг новых фичей? </a:t>
            </a:r>
            <a:r>
              <a:rPr lang="ru-RU" dirty="0" err="1"/>
              <a:t>релевантны</a:t>
            </a:r>
            <a:r>
              <a:rPr lang="ru-RU" dirty="0"/>
              <a:t> ли применяемые для инжиниринга методы? насколько линейно зависимы итоговые фичи друг от друга?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Насколько интерпретируемыми являются итоговые фичи в модели: можно ли описать их суть понятным языком для </a:t>
            </a:r>
            <a:r>
              <a:rPr lang="ru-RU" dirty="0" err="1"/>
              <a:t>человекаR</a:t>
            </a:r>
            <a:r>
              <a:rPr lang="ru-RU" dirty="0"/>
              <a:t> которому нужно будет корректировать параметры рекламных кампаний?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Насколько итоговые фичи значимы для результата с точки зрения оказываемого фичей вклада на итоговое значение предсказываемого целевого действия?  Выбор модели (релевантность для решения поставленной задачи).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Реализация API: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Масштабируемость.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Корректность и скорость работы (среднее время от отправки запроса в API до получения ответа клиентом не превышает трёх секунд).</a:t>
            </a:r>
          </a:p>
        </p:txBody>
      </p:sp>
    </p:spTree>
    <p:extLst>
      <p:ext uri="{BB962C8B-B14F-4D97-AF65-F5344CB8AC3E}">
        <p14:creationId xmlns:p14="http://schemas.microsoft.com/office/powerpoint/2010/main" val="385588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A7051-B018-49E5-925A-30C324D9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Глоссарий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B64954-2C60-4350-90AB-364DB506D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17782"/>
            <a:ext cx="8946541" cy="483061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Целевое действие — события типа «Оставить заявку» и «Заказать звонок» (</a:t>
            </a:r>
            <a:r>
              <a:rPr lang="en-US" dirty="0" err="1"/>
              <a:t>ga_hits.event_action</a:t>
            </a:r>
            <a:r>
              <a:rPr lang="en-US" dirty="0"/>
              <a:t> in ['</a:t>
            </a:r>
            <a:r>
              <a:rPr lang="en-US" dirty="0" err="1"/>
              <a:t>sub_car_claim_click</a:t>
            </a:r>
            <a:r>
              <a:rPr lang="en-US" dirty="0"/>
              <a:t>', '</a:t>
            </a:r>
            <a:r>
              <a:rPr lang="en-US" dirty="0" err="1"/>
              <a:t>sub_car_claim_submit_click</a:t>
            </a:r>
            <a:r>
              <a:rPr lang="en-US" dirty="0"/>
              <a:t>', '</a:t>
            </a:r>
            <a:r>
              <a:rPr lang="en-US" dirty="0" err="1"/>
              <a:t>sub_open_dialog_click</a:t>
            </a:r>
            <a:r>
              <a:rPr lang="en-US" dirty="0"/>
              <a:t>', '</a:t>
            </a:r>
            <a:r>
              <a:rPr lang="en-US" dirty="0" err="1"/>
              <a:t>sub_custom_question_submit_click</a:t>
            </a:r>
            <a:r>
              <a:rPr lang="en-US" dirty="0"/>
              <a:t>', '</a:t>
            </a:r>
            <a:r>
              <a:rPr lang="en-US" dirty="0" err="1"/>
              <a:t>sub_call_number_click</a:t>
            </a:r>
            <a:r>
              <a:rPr lang="en-US" dirty="0"/>
              <a:t>', '</a:t>
            </a:r>
            <a:r>
              <a:rPr lang="en-US" dirty="0" err="1"/>
              <a:t>sub_callback_submit_click</a:t>
            </a:r>
            <a:r>
              <a:rPr lang="en-US" dirty="0"/>
              <a:t>', '</a:t>
            </a:r>
            <a:r>
              <a:rPr lang="en-US" dirty="0" err="1"/>
              <a:t>sub_submit_success</a:t>
            </a:r>
            <a:r>
              <a:rPr lang="en-US" dirty="0"/>
              <a:t>', '</a:t>
            </a:r>
            <a:r>
              <a:rPr lang="en-US" dirty="0" err="1"/>
              <a:t>sub_car_request_submit_click</a:t>
            </a:r>
            <a:r>
              <a:rPr lang="en-US" dirty="0"/>
              <a:t>']). 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 (Conversion Rate) — </a:t>
            </a:r>
            <a:r>
              <a:rPr lang="ru-RU" dirty="0"/>
              <a:t>показатель конверсии из визита (уникальный </a:t>
            </a:r>
            <a:r>
              <a:rPr lang="en-US" dirty="0" err="1"/>
              <a:t>session_id</a:t>
            </a:r>
            <a:r>
              <a:rPr lang="en-US" dirty="0"/>
              <a:t>) </a:t>
            </a:r>
            <a:r>
              <a:rPr lang="ru-RU" dirty="0"/>
              <a:t>в любое целевое действие в рамках одного визита (в случае наличия &gt;1 целевого действия — считать все как одно).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Органический трафик — все визиты с </a:t>
            </a:r>
            <a:r>
              <a:rPr lang="en-US" dirty="0" err="1"/>
              <a:t>ga_sessions.utm_medium</a:t>
            </a:r>
            <a:r>
              <a:rPr lang="en-US" dirty="0"/>
              <a:t> in ('organic', 'referral', '(none)’). 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Платный трафик — весь неорганический трафик.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Информация про марку и модель авто — содержится в </a:t>
            </a:r>
            <a:r>
              <a:rPr lang="en-US" dirty="0" err="1"/>
              <a:t>ga_hits.hit_page_path</a:t>
            </a:r>
            <a:r>
              <a:rPr lang="en-US" dirty="0"/>
              <a:t>. 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Реклама в социальных сетях — все визиты с </a:t>
            </a:r>
            <a:r>
              <a:rPr lang="en-US" dirty="0" err="1"/>
              <a:t>ga_sessions.utm_source</a:t>
            </a:r>
            <a:r>
              <a:rPr lang="en-US" dirty="0"/>
              <a:t> in ('</a:t>
            </a:r>
            <a:r>
              <a:rPr lang="en-US" dirty="0" err="1"/>
              <a:t>QxAxdyPLuQMEcrdZWdWb</a:t>
            </a:r>
            <a:r>
              <a:rPr lang="en-US" dirty="0"/>
              <a:t>', '</a:t>
            </a:r>
            <a:r>
              <a:rPr lang="en-US" dirty="0" err="1"/>
              <a:t>MvfHsxITijuriZxsqZqt</a:t>
            </a:r>
            <a:r>
              <a:rPr lang="en-US" dirty="0"/>
              <a:t>', '</a:t>
            </a:r>
            <a:r>
              <a:rPr lang="en-US" dirty="0" err="1"/>
              <a:t>ISrKoXQCxqqYvAZICvjs</a:t>
            </a:r>
            <a:r>
              <a:rPr lang="en-US" dirty="0"/>
              <a:t>', </a:t>
            </a:r>
            <a:r>
              <a:rPr lang="en-US" dirty="0" err="1"/>
              <a:t>IZEXUFLARCUMynmHNBGo</a:t>
            </a:r>
            <a:r>
              <a:rPr lang="en-US" dirty="0"/>
              <a:t>', '</a:t>
            </a:r>
            <a:r>
              <a:rPr lang="en-US" dirty="0" err="1"/>
              <a:t>PlbkrSYoHuZBWfYjYnfw</a:t>
            </a:r>
            <a:r>
              <a:rPr lang="en-US" dirty="0"/>
              <a:t>', '</a:t>
            </a:r>
            <a:r>
              <a:rPr lang="en-US" dirty="0" err="1"/>
              <a:t>gVRrcxiDQubJiljoTbGm</a:t>
            </a:r>
            <a:r>
              <a:rPr lang="en-US" dirty="0"/>
              <a:t>').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371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B8768-5E1D-4A4A-B839-90A2344E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При выполнении работы была использована методология </a:t>
            </a:r>
            <a:r>
              <a:rPr lang="en-US" sz="2000" dirty="0" err="1"/>
              <a:t>CRISPdm</a:t>
            </a:r>
            <a:endParaRPr lang="ru-RU" sz="20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4EB7BD9-F847-41B4-920A-56B7BDC3D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0955" y="1447800"/>
            <a:ext cx="4563427" cy="45720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F0D7CF5-7F9D-45EB-B746-ED5BBDF4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CRISP-DM — это обобщённое описание подходов к проектам по аналитике данных, которые применяются на практике вне зависимости от конкретных задач.</a:t>
            </a:r>
          </a:p>
        </p:txBody>
      </p:sp>
    </p:spTree>
    <p:extLst>
      <p:ext uri="{BB962C8B-B14F-4D97-AF65-F5344CB8AC3E}">
        <p14:creationId xmlns:p14="http://schemas.microsoft.com/office/powerpoint/2010/main" val="1680145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1644</TotalTime>
  <Words>3196</Words>
  <Application>Microsoft Office PowerPoint</Application>
  <PresentationFormat>Широкоэкранный</PresentationFormat>
  <Paragraphs>348</Paragraphs>
  <Slides>61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6" baseType="lpstr">
      <vt:lpstr>Arial</vt:lpstr>
      <vt:lpstr>Century Gothic</vt:lpstr>
      <vt:lpstr>Wingdings</vt:lpstr>
      <vt:lpstr>Wingdings 3</vt:lpstr>
      <vt:lpstr>Ион</vt:lpstr>
      <vt:lpstr>Финальная работа курса «Введение в Data Science»</vt:lpstr>
      <vt:lpstr>Анализ сайта «СберАвтоподписка»</vt:lpstr>
      <vt:lpstr>План работы</vt:lpstr>
      <vt:lpstr>План работы</vt:lpstr>
      <vt:lpstr>Формат решения</vt:lpstr>
      <vt:lpstr>Критерии оценки</vt:lpstr>
      <vt:lpstr>Критерии оценки</vt:lpstr>
      <vt:lpstr>Глоссарий</vt:lpstr>
      <vt:lpstr>При выполнении работы была использована методология CRISPdm</vt:lpstr>
      <vt:lpstr>Использованы следующие иснтрументы:</vt:lpstr>
      <vt:lpstr>Этапы работы:</vt:lpstr>
      <vt:lpstr>Business Understanding</vt:lpstr>
      <vt:lpstr>Business Understanding</vt:lpstr>
      <vt:lpstr>Business Understanding</vt:lpstr>
      <vt:lpstr>Этапы работы: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Data Understanding</vt:lpstr>
      <vt:lpstr>Этапы работы: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Этапы работы: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Data Preparation</vt:lpstr>
      <vt:lpstr>Этапы работы:</vt:lpstr>
      <vt:lpstr>Modeling / Evaluation</vt:lpstr>
      <vt:lpstr>Modeling / Evaluation </vt:lpstr>
      <vt:lpstr>Этапы работы:</vt:lpstr>
      <vt:lpstr>Deployment</vt:lpstr>
      <vt:lpstr>Deployment</vt:lpstr>
      <vt:lpstr>Deployment</vt:lpstr>
      <vt:lpstr>Deployment</vt:lpstr>
      <vt:lpstr>Презентация работы сервиса</vt:lpstr>
      <vt:lpstr>Презентация работы сервиса</vt:lpstr>
      <vt:lpstr>Презентация работы сервиса</vt:lpstr>
      <vt:lpstr>Презентация работы сервиса</vt:lpstr>
      <vt:lpstr>Презентация работы сервиса</vt:lpstr>
      <vt:lpstr>Презентация работы сервиса</vt:lpstr>
      <vt:lpstr>Презентация работы сервиса</vt:lpstr>
      <vt:lpstr>Презентация работы сервиса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Финальная работа курса «Введение в Data Science»</dc:title>
  <dc:creator>Наиль Мавлиев</dc:creator>
  <cp:lastModifiedBy>Наиль Мавлиев</cp:lastModifiedBy>
  <cp:revision>51</cp:revision>
  <dcterms:created xsi:type="dcterms:W3CDTF">2023-03-25T12:53:58Z</dcterms:created>
  <dcterms:modified xsi:type="dcterms:W3CDTF">2023-03-26T16:18:00Z</dcterms:modified>
</cp:coreProperties>
</file>